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 id="2147483648" r:id="rId2"/>
  </p:sldMasterIdLst>
  <p:notesMasterIdLst>
    <p:notesMasterId r:id="rId21"/>
  </p:notesMasterIdLst>
  <p:sldIdLst>
    <p:sldId id="256" r:id="rId3"/>
    <p:sldId id="257" r:id="rId4"/>
    <p:sldId id="258" r:id="rId5"/>
    <p:sldId id="259" r:id="rId6"/>
    <p:sldId id="270" r:id="rId7"/>
    <p:sldId id="260" r:id="rId8"/>
    <p:sldId id="263" r:id="rId9"/>
    <p:sldId id="274" r:id="rId10"/>
    <p:sldId id="264" r:id="rId11"/>
    <p:sldId id="265" r:id="rId12"/>
    <p:sldId id="273" r:id="rId13"/>
    <p:sldId id="262" r:id="rId14"/>
    <p:sldId id="266" r:id="rId15"/>
    <p:sldId id="272" r:id="rId16"/>
    <p:sldId id="267" r:id="rId17"/>
    <p:sldId id="268" r:id="rId18"/>
    <p:sldId id="269"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B6CE"/>
    <a:srgbClr val="96BDD2"/>
    <a:srgbClr val="A1C4D7"/>
    <a:srgbClr val="AECCDC"/>
    <a:srgbClr val="FFF3E3"/>
    <a:srgbClr val="FF9900"/>
    <a:srgbClr val="FFCC99"/>
    <a:srgbClr val="FFE1B9"/>
    <a:srgbClr val="E7D8A8"/>
    <a:srgbClr val="FFBD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7641A0-1F6C-5106-9DFE-A257AC34CBD3}" v="279" dt="2024-10-26T00:14:51.365"/>
    <p1510:client id="{424651D6-02C5-48E5-F8C0-2B272D36899F}" v="511" dt="2024-10-25T15:15:28.722"/>
    <p1510:client id="{5C13B114-4823-F70E-7284-60AB6A0F1839}" v="561" dt="2024-10-25T19:23:22.680"/>
    <p1510:client id="{992CB64F-C68D-8E25-01E8-FA7D286D89FD}" v="227" dt="2024-10-25T13:34:31.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65170" autoAdjust="0"/>
  </p:normalViewPr>
  <p:slideViewPr>
    <p:cSldViewPr snapToGrid="0">
      <p:cViewPr varScale="1">
        <p:scale>
          <a:sx n="72" d="100"/>
          <a:sy n="72" d="100"/>
        </p:scale>
        <p:origin x="178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E3083-ABF0-425E-820B-A4B0BDFF2216}"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4FD89-AC03-4053-AAA9-BEB5FC8987A3}" type="slidenum">
              <a:rPr lang="en-US" smtClean="0"/>
              <a:t>‹#›</a:t>
            </a:fld>
            <a:endParaRPr lang="en-US"/>
          </a:p>
        </p:txBody>
      </p:sp>
    </p:spTree>
    <p:extLst>
      <p:ext uri="{BB962C8B-B14F-4D97-AF65-F5344CB8AC3E}">
        <p14:creationId xmlns:p14="http://schemas.microsoft.com/office/powerpoint/2010/main" val="3836567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Hello, everyone! My name is Johnathan Phillips. I’m Computer Science major at Southern New Hampshire University. Today, I'll be presenting my recent work on building a cloud-hosted website using AWS and Docker Compose. We’ll walk through the main concepts, from containerization to serverless cloud and security, to give you a clear picture of what goes into cloud development.</a:t>
            </a:r>
            <a:endParaRPr lang="en-US" dirty="0"/>
          </a:p>
        </p:txBody>
      </p:sp>
      <p:sp>
        <p:nvSpPr>
          <p:cNvPr id="4" name="Slide Number Placeholder 3"/>
          <p:cNvSpPr>
            <a:spLocks noGrp="1"/>
          </p:cNvSpPr>
          <p:nvPr>
            <p:ph type="sldNum" sz="quarter" idx="5"/>
          </p:nvPr>
        </p:nvSpPr>
        <p:spPr/>
        <p:txBody>
          <a:bodyPr/>
          <a:lstStyle/>
          <a:p>
            <a:fld id="{FE94FD89-AC03-4053-AAA9-BEB5FC8987A3}" type="slidenum">
              <a:rPr lang="en-US" smtClean="0"/>
              <a:t>1</a:t>
            </a:fld>
            <a:endParaRPr lang="en-US"/>
          </a:p>
        </p:txBody>
      </p:sp>
    </p:spTree>
    <p:extLst>
      <p:ext uri="{BB962C8B-B14F-4D97-AF65-F5344CB8AC3E}">
        <p14:creationId xmlns:p14="http://schemas.microsoft.com/office/powerpoint/2010/main" val="3479121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Let’s go deeper into Lambda functions. Lambda is AWS’s event-driven compute service, which runs code in response to specific events—such as HTTP requests from the API Gateway. In this project, Lambda functions handle backend logic, responding to user inputs and querying databases. For instance, I created functions like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EchoFunction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TableScan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to manage interactions and data retrieval.</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integration connects Lambda functions to the API Gateway, allowing the frontend to seamlessly trigger these backend actions without needing dedicated servers.</a:t>
            </a:r>
          </a:p>
        </p:txBody>
      </p:sp>
      <p:sp>
        <p:nvSpPr>
          <p:cNvPr id="4" name="Slide Number Placeholder 3"/>
          <p:cNvSpPr>
            <a:spLocks noGrp="1"/>
          </p:cNvSpPr>
          <p:nvPr>
            <p:ph type="sldNum" sz="quarter" idx="5"/>
          </p:nvPr>
        </p:nvSpPr>
        <p:spPr/>
        <p:txBody>
          <a:bodyPr/>
          <a:lstStyle/>
          <a:p>
            <a:fld id="{FE94FD89-AC03-4053-AAA9-BEB5FC8987A3}" type="slidenum">
              <a:rPr lang="en-US" smtClean="0"/>
              <a:t>10</a:t>
            </a:fld>
            <a:endParaRPr lang="en-US"/>
          </a:p>
        </p:txBody>
      </p:sp>
    </p:spTree>
    <p:extLst>
      <p:ext uri="{BB962C8B-B14F-4D97-AF65-F5344CB8AC3E}">
        <p14:creationId xmlns:p14="http://schemas.microsoft.com/office/powerpoint/2010/main" val="3540643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 are some of the key Lambda functions used in the project. Functions like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GetSingleRecord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TableScan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UpsertQuestion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enable us to manage and interact with data in DynamoDB effectively. By implementing Lambda functions like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DeleteRecord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FindOneQuestion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we gain full CRUD functionality to handle all user requests on the backend.</a:t>
            </a:r>
          </a:p>
        </p:txBody>
      </p:sp>
      <p:sp>
        <p:nvSpPr>
          <p:cNvPr id="4" name="Slide Number Placeholder 3"/>
          <p:cNvSpPr>
            <a:spLocks noGrp="1"/>
          </p:cNvSpPr>
          <p:nvPr>
            <p:ph type="sldNum" sz="quarter" idx="5"/>
          </p:nvPr>
        </p:nvSpPr>
        <p:spPr/>
        <p:txBody>
          <a:bodyPr/>
          <a:lstStyle/>
          <a:p>
            <a:fld id="{FE94FD89-AC03-4053-AAA9-BEB5FC8987A3}" type="slidenum">
              <a:rPr lang="en-US" smtClean="0"/>
              <a:t>11</a:t>
            </a:fld>
            <a:endParaRPr lang="en-US"/>
          </a:p>
        </p:txBody>
      </p:sp>
    </p:spTree>
    <p:extLst>
      <p:ext uri="{BB962C8B-B14F-4D97-AF65-F5344CB8AC3E}">
        <p14:creationId xmlns:p14="http://schemas.microsoft.com/office/powerpoint/2010/main" val="3631861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Now, let’s look at the database. In this project, I used DynamoDB, an AWS-managed NoSQL database that’s optimized for high-performance queries. Unlike MongoDB, which stores data in JSON-like documents, DynamoDB uses a key-value structure that works well for quick lookups and scalability.</a:t>
            </a:r>
          </a:p>
        </p:txBody>
      </p:sp>
      <p:sp>
        <p:nvSpPr>
          <p:cNvPr id="4" name="Slide Number Placeholder 3"/>
          <p:cNvSpPr>
            <a:spLocks noGrp="1"/>
          </p:cNvSpPr>
          <p:nvPr>
            <p:ph type="sldNum" sz="quarter" idx="5"/>
          </p:nvPr>
        </p:nvSpPr>
        <p:spPr/>
        <p:txBody>
          <a:bodyPr/>
          <a:lstStyle/>
          <a:p>
            <a:fld id="{FE94FD89-AC03-4053-AAA9-BEB5FC8987A3}" type="slidenum">
              <a:rPr lang="en-US" smtClean="0"/>
              <a:t>12</a:t>
            </a:fld>
            <a:endParaRPr lang="en-US"/>
          </a:p>
        </p:txBody>
      </p:sp>
    </p:spTree>
    <p:extLst>
      <p:ext uri="{BB962C8B-B14F-4D97-AF65-F5344CB8AC3E}">
        <p14:creationId xmlns:p14="http://schemas.microsoft.com/office/powerpoint/2010/main" val="2232599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The primary queries we used were single record retrievals through </a:t>
            </a:r>
            <a:r>
              <a:rPr lang="en-US" sz="1800" dirty="0" err="1">
                <a:effectLst/>
                <a:latin typeface="Aptos" panose="020B0004020202020204" pitchFamily="34" charset="0"/>
                <a:ea typeface="Aptos" panose="020B0004020202020204" pitchFamily="34" charset="0"/>
                <a:cs typeface="Times New Roman" panose="02020603050405020304" pitchFamily="18" charset="0"/>
              </a:rPr>
              <a:t>GetSingleRecord</a:t>
            </a:r>
            <a:r>
              <a:rPr lang="en-US" sz="1800" dirty="0">
                <a:effectLst/>
                <a:latin typeface="Aptos" panose="020B0004020202020204" pitchFamily="34" charset="0"/>
                <a:ea typeface="Aptos" panose="020B0004020202020204" pitchFamily="34" charset="0"/>
                <a:cs typeface="Times New Roman" panose="02020603050405020304" pitchFamily="18" charset="0"/>
              </a:rPr>
              <a:t> and broader scans with </a:t>
            </a:r>
            <a:r>
              <a:rPr lang="en-US" sz="1800" dirty="0" err="1">
                <a:effectLst/>
                <a:latin typeface="Aptos" panose="020B0004020202020204" pitchFamily="34" charset="0"/>
                <a:ea typeface="Aptos" panose="020B0004020202020204" pitchFamily="34" charset="0"/>
                <a:cs typeface="Times New Roman" panose="02020603050405020304" pitchFamily="18" charset="0"/>
              </a:rPr>
              <a:t>TableScan</a:t>
            </a:r>
            <a:r>
              <a:rPr lang="en-US" sz="1800" dirty="0">
                <a:effectLst/>
                <a:latin typeface="Aptos" panose="020B0004020202020204" pitchFamily="34" charset="0"/>
                <a:ea typeface="Aptos" panose="020B0004020202020204" pitchFamily="34" charset="0"/>
                <a:cs typeface="Times New Roman" panose="02020603050405020304" pitchFamily="18" charset="0"/>
              </a:rPr>
              <a:t>, which allowed us to search for specific data points within tables. By using these queries in Lambda functions, we achieve high performance and efficient data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You can also see some example JSON queries on the right, specifically, one to delete a question and one to delete an answer in DynamoDB.</a:t>
            </a:r>
          </a:p>
        </p:txBody>
      </p:sp>
      <p:sp>
        <p:nvSpPr>
          <p:cNvPr id="4" name="Slide Number Placeholder 3"/>
          <p:cNvSpPr>
            <a:spLocks noGrp="1"/>
          </p:cNvSpPr>
          <p:nvPr>
            <p:ph type="sldNum" sz="quarter" idx="5"/>
          </p:nvPr>
        </p:nvSpPr>
        <p:spPr/>
        <p:txBody>
          <a:bodyPr/>
          <a:lstStyle/>
          <a:p>
            <a:fld id="{FE94FD89-AC03-4053-AAA9-BEB5FC8987A3}" type="slidenum">
              <a:rPr lang="en-US" smtClean="0"/>
              <a:t>13</a:t>
            </a:fld>
            <a:endParaRPr lang="en-US"/>
          </a:p>
        </p:txBody>
      </p:sp>
    </p:spTree>
    <p:extLst>
      <p:ext uri="{BB962C8B-B14F-4D97-AF65-F5344CB8AC3E}">
        <p14:creationId xmlns:p14="http://schemas.microsoft.com/office/powerpoint/2010/main" val="92633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Here’s an example code snippet for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TableScan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function. This Lambda function performs a scan across our DynamoDB table, retrieving records based on specified conditions. By leveraging DynamoDB’s primary key structure,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TableScan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efficiently filters results, improving the application’s response time and query efficiency.</a:t>
            </a:r>
          </a:p>
        </p:txBody>
      </p:sp>
      <p:sp>
        <p:nvSpPr>
          <p:cNvPr id="4" name="Slide Number Placeholder 3"/>
          <p:cNvSpPr>
            <a:spLocks noGrp="1"/>
          </p:cNvSpPr>
          <p:nvPr>
            <p:ph type="sldNum" sz="quarter" idx="5"/>
          </p:nvPr>
        </p:nvSpPr>
        <p:spPr/>
        <p:txBody>
          <a:bodyPr/>
          <a:lstStyle/>
          <a:p>
            <a:fld id="{FE94FD89-AC03-4053-AAA9-BEB5FC8987A3}" type="slidenum">
              <a:rPr lang="en-US" smtClean="0"/>
              <a:t>14</a:t>
            </a:fld>
            <a:endParaRPr lang="en-US"/>
          </a:p>
        </p:txBody>
      </p:sp>
    </p:spTree>
    <p:extLst>
      <p:ext uri="{BB962C8B-B14F-4D97-AF65-F5344CB8AC3E}">
        <p14:creationId xmlns:p14="http://schemas.microsoft.com/office/powerpoint/2010/main" val="2579072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Cloud development has two key principles: elasticity and the pay-for-use model. Elasticity means resources can scale up or down automatically based on demand, ensuring applications remain responsive while also being cost-effective during low-usage periods.</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the pay-for-use model, AWS only charges for the resources actually consumed. For example, Lambda charges based on the time a function runs, and S3 costs are based on the actual data stored. This aligns costs with usage, which is highly efficient.</a:t>
            </a:r>
          </a:p>
        </p:txBody>
      </p:sp>
      <p:sp>
        <p:nvSpPr>
          <p:cNvPr id="4" name="Slide Number Placeholder 3"/>
          <p:cNvSpPr>
            <a:spLocks noGrp="1"/>
          </p:cNvSpPr>
          <p:nvPr>
            <p:ph type="sldNum" sz="quarter" idx="5"/>
          </p:nvPr>
        </p:nvSpPr>
        <p:spPr/>
        <p:txBody>
          <a:bodyPr/>
          <a:lstStyle/>
          <a:p>
            <a:fld id="{FE94FD89-AC03-4053-AAA9-BEB5FC8987A3}" type="slidenum">
              <a:rPr lang="en-US" smtClean="0"/>
              <a:t>15</a:t>
            </a:fld>
            <a:endParaRPr lang="en-US"/>
          </a:p>
        </p:txBody>
      </p:sp>
    </p:spTree>
    <p:extLst>
      <p:ext uri="{BB962C8B-B14F-4D97-AF65-F5344CB8AC3E}">
        <p14:creationId xmlns:p14="http://schemas.microsoft.com/office/powerpoint/2010/main" val="1968117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Security is critical in cloud applications, and AWS provides several tools to control access to resources. For this project, I implemented access controls using IAM roles and policies. IAM roles determine who can access which resources, while policies define what actions are permitted.</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Custom policies were created to restrict access to specific resources like S3, Lambda functions, and DynamoDB tables. Additionally, I secured connections between API Gateway and Lambda by configuring IAM permissions to control which users and services have access. This layered approach protects sensitive data and ensures secure interactions between components.</a:t>
            </a:r>
          </a:p>
        </p:txBody>
      </p:sp>
      <p:sp>
        <p:nvSpPr>
          <p:cNvPr id="4" name="Slide Number Placeholder 3"/>
          <p:cNvSpPr>
            <a:spLocks noGrp="1"/>
          </p:cNvSpPr>
          <p:nvPr>
            <p:ph type="sldNum" sz="quarter" idx="5"/>
          </p:nvPr>
        </p:nvSpPr>
        <p:spPr/>
        <p:txBody>
          <a:bodyPr/>
          <a:lstStyle/>
          <a:p>
            <a:fld id="{FE94FD89-AC03-4053-AAA9-BEB5FC8987A3}" type="slidenum">
              <a:rPr lang="en-US" smtClean="0"/>
              <a:t>16</a:t>
            </a:fld>
            <a:endParaRPr lang="en-US"/>
          </a:p>
        </p:txBody>
      </p:sp>
    </p:spTree>
    <p:extLst>
      <p:ext uri="{BB962C8B-B14F-4D97-AF65-F5344CB8AC3E}">
        <p14:creationId xmlns:p14="http://schemas.microsoft.com/office/powerpoint/2010/main" val="423543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in conclusion, this project covered concepts from cloud migration, to containerization, serverless APIs and database management. We saw how serverless solutions enable scalability and cost savings, while AWS IAM roles and policies help secure our application.</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Thank you for your time, and I hope this presentation has highlighted the benefits of serverless cloud solutions and the potential AWS offers for modern web applications.</a:t>
            </a:r>
          </a:p>
        </p:txBody>
      </p:sp>
      <p:sp>
        <p:nvSpPr>
          <p:cNvPr id="4" name="Slide Number Placeholder 3"/>
          <p:cNvSpPr>
            <a:spLocks noGrp="1"/>
          </p:cNvSpPr>
          <p:nvPr>
            <p:ph type="sldNum" sz="quarter" idx="5"/>
          </p:nvPr>
        </p:nvSpPr>
        <p:spPr/>
        <p:txBody>
          <a:bodyPr/>
          <a:lstStyle/>
          <a:p>
            <a:fld id="{FE94FD89-AC03-4053-AAA9-BEB5FC8987A3}" type="slidenum">
              <a:rPr lang="en-US" smtClean="0"/>
              <a:t>17</a:t>
            </a:fld>
            <a:endParaRPr lang="en-US"/>
          </a:p>
        </p:txBody>
      </p:sp>
    </p:spTree>
    <p:extLst>
      <p:ext uri="{BB962C8B-B14F-4D97-AF65-F5344CB8AC3E}">
        <p14:creationId xmlns:p14="http://schemas.microsoft.com/office/powerpoint/2010/main" val="1155760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start, a bit about me: I’m studying computer science with a focus on cloud development, cybersecurity, and artificial intelligence. In this project, I launched a containerized, cloud-hosted application. We’ll go over the some of the setup and benefits of using containers and serverless technologies for this purpose.</a:t>
            </a:r>
          </a:p>
          <a:p>
            <a:endParaRPr lang="en-US" dirty="0"/>
          </a:p>
        </p:txBody>
      </p:sp>
      <p:sp>
        <p:nvSpPr>
          <p:cNvPr id="4" name="Slide Number Placeholder 3"/>
          <p:cNvSpPr>
            <a:spLocks noGrp="1"/>
          </p:cNvSpPr>
          <p:nvPr>
            <p:ph type="sldNum" sz="quarter" idx="5"/>
          </p:nvPr>
        </p:nvSpPr>
        <p:spPr/>
        <p:txBody>
          <a:bodyPr/>
          <a:lstStyle/>
          <a:p>
            <a:fld id="{FE94FD89-AC03-4053-AAA9-BEB5FC8987A3}" type="slidenum">
              <a:rPr lang="en-US" smtClean="0"/>
              <a:t>2</a:t>
            </a:fld>
            <a:endParaRPr lang="en-US"/>
          </a:p>
        </p:txBody>
      </p:sp>
    </p:spTree>
    <p:extLst>
      <p:ext uri="{BB962C8B-B14F-4D97-AF65-F5344CB8AC3E}">
        <p14:creationId xmlns:p14="http://schemas.microsoft.com/office/powerpoint/2010/main" val="2641370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Containerization is a method of packaging an application with its dependencies, ensuring consistent behavior across environments. To migrate our full stack application to the cloud, I used a few key models.</a:t>
            </a:r>
          </a:p>
          <a:p>
            <a:endParaRPr lang="en-US" sz="2800" dirty="0"/>
          </a:p>
          <a:p>
            <a:r>
              <a:rPr lang="en-US" sz="2800" dirty="0"/>
              <a:t>First, I separated the frontend and backend into their own containers, creating isolated and portable environments. This setup aligns with a microservices model, which allows each service to be developed, deployed, and scaled independently.</a:t>
            </a:r>
          </a:p>
          <a:p>
            <a:endParaRPr lang="en-US" sz="2800" dirty="0"/>
          </a:p>
          <a:p>
            <a:r>
              <a:rPr lang="en-US" sz="2800" dirty="0"/>
              <a:t>Finally, Docker Compose was used to orchestrate these containers. By configuring everything in a single YAML file, Docker Compose enables seamless communication between services, making deployment to the cloud efficient and scalable – more on YAML files in the next two slides.</a:t>
            </a:r>
          </a:p>
        </p:txBody>
      </p:sp>
      <p:sp>
        <p:nvSpPr>
          <p:cNvPr id="4" name="Slide Number Placeholder 3"/>
          <p:cNvSpPr>
            <a:spLocks noGrp="1"/>
          </p:cNvSpPr>
          <p:nvPr>
            <p:ph type="sldNum" sz="quarter" idx="5"/>
          </p:nvPr>
        </p:nvSpPr>
        <p:spPr/>
        <p:txBody>
          <a:bodyPr/>
          <a:lstStyle/>
          <a:p>
            <a:fld id="{FE94FD89-AC03-4053-AAA9-BEB5FC8987A3}" type="slidenum">
              <a:rPr lang="en-US" smtClean="0"/>
              <a:t>3</a:t>
            </a:fld>
            <a:endParaRPr lang="en-US"/>
          </a:p>
        </p:txBody>
      </p:sp>
    </p:spTree>
    <p:extLst>
      <p:ext uri="{BB962C8B-B14F-4D97-AF65-F5344CB8AC3E}">
        <p14:creationId xmlns:p14="http://schemas.microsoft.com/office/powerpoint/2010/main" val="386742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Once we have containers, the next step is orchestration. Each container operates independently, which prevents conflicts and keeps resources isolated. Docker Compose simplifies orchestration by using a YAML file to manage multiple containers and their network settings. This setup allowed me to link the frontend and backend with a closed, internal network, ensuring smooth data flow between services.</a:t>
            </a:r>
          </a:p>
          <a:p>
            <a:endParaRPr lang="en-US" dirty="0"/>
          </a:p>
        </p:txBody>
      </p:sp>
      <p:sp>
        <p:nvSpPr>
          <p:cNvPr id="4" name="Slide Number Placeholder 3"/>
          <p:cNvSpPr>
            <a:spLocks noGrp="1"/>
          </p:cNvSpPr>
          <p:nvPr>
            <p:ph type="sldNum" sz="quarter" idx="5"/>
          </p:nvPr>
        </p:nvSpPr>
        <p:spPr/>
        <p:txBody>
          <a:bodyPr/>
          <a:lstStyle/>
          <a:p>
            <a:fld id="{FE94FD89-AC03-4053-AAA9-BEB5FC8987A3}" type="slidenum">
              <a:rPr lang="en-US" smtClean="0"/>
              <a:t>4</a:t>
            </a:fld>
            <a:endParaRPr lang="en-US"/>
          </a:p>
        </p:txBody>
      </p:sp>
    </p:spTree>
    <p:extLst>
      <p:ext uri="{BB962C8B-B14F-4D97-AF65-F5344CB8AC3E}">
        <p14:creationId xmlns:p14="http://schemas.microsoft.com/office/powerpoint/2010/main" val="226565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Here’s a couple of the Docker Compose YAML files used in this project. A single configuration file specifies both the application containers and network requirements, making deployment much easier. By defining services and ports in a YAML file, I can launch and manage the entire application environment with one command, docker-compose up.</a:t>
            </a:r>
          </a:p>
        </p:txBody>
      </p:sp>
      <p:sp>
        <p:nvSpPr>
          <p:cNvPr id="4" name="Slide Number Placeholder 3"/>
          <p:cNvSpPr>
            <a:spLocks noGrp="1"/>
          </p:cNvSpPr>
          <p:nvPr>
            <p:ph type="sldNum" sz="quarter" idx="5"/>
          </p:nvPr>
        </p:nvSpPr>
        <p:spPr/>
        <p:txBody>
          <a:bodyPr/>
          <a:lstStyle/>
          <a:p>
            <a:fld id="{FE94FD89-AC03-4053-AAA9-BEB5FC8987A3}" type="slidenum">
              <a:rPr lang="en-US" smtClean="0"/>
              <a:t>5</a:t>
            </a:fld>
            <a:endParaRPr lang="en-US"/>
          </a:p>
        </p:txBody>
      </p:sp>
    </p:spTree>
    <p:extLst>
      <p:ext uri="{BB962C8B-B14F-4D97-AF65-F5344CB8AC3E}">
        <p14:creationId xmlns:p14="http://schemas.microsoft.com/office/powerpoint/2010/main" val="253521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Moving on to the serverless cloud. Serverless is a cloud computing model where the provider, in this case, AWS, manages the infrastructure. This allows developers like us to focus on code rather than server setup or maintenance. Serverless solutions are scalable, adjusting automatically with demand, and cost-efficient, as you pay only for the time your code runs rather than for idle server capacity.</a:t>
            </a:r>
          </a:p>
          <a:p>
            <a:endParaRPr lang="en-US" dirty="0"/>
          </a:p>
        </p:txBody>
      </p:sp>
      <p:sp>
        <p:nvSpPr>
          <p:cNvPr id="4" name="Slide Number Placeholder 3"/>
          <p:cNvSpPr>
            <a:spLocks noGrp="1"/>
          </p:cNvSpPr>
          <p:nvPr>
            <p:ph type="sldNum" sz="quarter" idx="5"/>
          </p:nvPr>
        </p:nvSpPr>
        <p:spPr/>
        <p:txBody>
          <a:bodyPr/>
          <a:lstStyle/>
          <a:p>
            <a:fld id="{FE94FD89-AC03-4053-AAA9-BEB5FC8987A3}" type="slidenum">
              <a:rPr lang="en-US" smtClean="0"/>
              <a:t>6</a:t>
            </a:fld>
            <a:endParaRPr lang="en-US"/>
          </a:p>
        </p:txBody>
      </p:sp>
    </p:spTree>
    <p:extLst>
      <p:ext uri="{BB962C8B-B14F-4D97-AF65-F5344CB8AC3E}">
        <p14:creationId xmlns:p14="http://schemas.microsoft.com/office/powerpoint/2010/main" val="3518694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 essential part of this project was S3 storage. S3, or Simple Storage Service, is AWS’s scalable cloud storage solution. Unlike local storage, S3 is accessible over the internet and can expand automatically to meet storage needs. It’s secure and provides an ideal place for storing application files, databases, and backups that can be accessed globally.</a:t>
            </a:r>
          </a:p>
        </p:txBody>
      </p:sp>
      <p:sp>
        <p:nvSpPr>
          <p:cNvPr id="4" name="Slide Number Placeholder 3"/>
          <p:cNvSpPr>
            <a:spLocks noGrp="1"/>
          </p:cNvSpPr>
          <p:nvPr>
            <p:ph type="sldNum" sz="quarter" idx="5"/>
          </p:nvPr>
        </p:nvSpPr>
        <p:spPr/>
        <p:txBody>
          <a:bodyPr/>
          <a:lstStyle/>
          <a:p>
            <a:fld id="{FE94FD89-AC03-4053-AAA9-BEB5FC8987A3}" type="slidenum">
              <a:rPr lang="en-US" smtClean="0"/>
              <a:t>7</a:t>
            </a:fld>
            <a:endParaRPr lang="en-US"/>
          </a:p>
        </p:txBody>
      </p:sp>
    </p:spTree>
    <p:extLst>
      <p:ext uri="{BB962C8B-B14F-4D97-AF65-F5344CB8AC3E}">
        <p14:creationId xmlns:p14="http://schemas.microsoft.com/office/powerpoint/2010/main" val="428982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slide shows a very simplified version of how S3 storage works within the AWS cloud. AWS S3, or Simple Storage Service, allows users to store and retrieve data over the internet. Here, you see how a user can interact with a service that uploads objects to an S3 bucket. Once stored in the S3 bucket, these objects can be searched and retrieved whenever needed.</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approach provides two main advantages. First, availability—data stored in S3 is accessible from anywhere with internet access, making it ideal for applications with a global audience. Second, scalability—S3 expands automatically to meet data storage demands, so it grows alongside your application without requiring manual intervention. This flexibility makes S3 an essential tool for cloud-hosted applications.</a:t>
            </a:r>
          </a:p>
        </p:txBody>
      </p:sp>
      <p:sp>
        <p:nvSpPr>
          <p:cNvPr id="4" name="Slide Number Placeholder 3"/>
          <p:cNvSpPr>
            <a:spLocks noGrp="1"/>
          </p:cNvSpPr>
          <p:nvPr>
            <p:ph type="sldNum" sz="quarter" idx="5"/>
          </p:nvPr>
        </p:nvSpPr>
        <p:spPr/>
        <p:txBody>
          <a:bodyPr/>
          <a:lstStyle/>
          <a:p>
            <a:fld id="{FE94FD89-AC03-4053-AAA9-BEB5FC8987A3}" type="slidenum">
              <a:rPr lang="en-US" smtClean="0"/>
              <a:t>8</a:t>
            </a:fld>
            <a:endParaRPr lang="en-US"/>
          </a:p>
        </p:txBody>
      </p:sp>
    </p:spTree>
    <p:extLst>
      <p:ext uri="{BB962C8B-B14F-4D97-AF65-F5344CB8AC3E}">
        <p14:creationId xmlns:p14="http://schemas.microsoft.com/office/powerpoint/2010/main" val="3352011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AWS also offers serverless APIs through API Gateway, which we combined with Lambda functions. Serverless APIs handle requests without dedicated servers, scaling automatically with traffic. This is cost-efficient because it charges based on actual usage.</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Specifically, this project uses several API calls like GET, POST, DELETE, and PUT to interact with a questions and answers database. These calls are handled by endpoints like /Questions and /Answers, enabling efficient backend operations.</a:t>
            </a:r>
          </a:p>
          <a:p>
            <a:endParaRPr lang="en-US" dirty="0"/>
          </a:p>
        </p:txBody>
      </p:sp>
      <p:sp>
        <p:nvSpPr>
          <p:cNvPr id="4" name="Slide Number Placeholder 3"/>
          <p:cNvSpPr>
            <a:spLocks noGrp="1"/>
          </p:cNvSpPr>
          <p:nvPr>
            <p:ph type="sldNum" sz="quarter" idx="5"/>
          </p:nvPr>
        </p:nvSpPr>
        <p:spPr/>
        <p:txBody>
          <a:bodyPr/>
          <a:lstStyle/>
          <a:p>
            <a:fld id="{FE94FD89-AC03-4053-AAA9-BEB5FC8987A3}" type="slidenum">
              <a:rPr lang="en-US" smtClean="0"/>
              <a:t>9</a:t>
            </a:fld>
            <a:endParaRPr lang="en-US"/>
          </a:p>
        </p:txBody>
      </p:sp>
    </p:spTree>
    <p:extLst>
      <p:ext uri="{BB962C8B-B14F-4D97-AF65-F5344CB8AC3E}">
        <p14:creationId xmlns:p14="http://schemas.microsoft.com/office/powerpoint/2010/main" val="3238397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8160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4886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56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24233" y="1494502"/>
            <a:ext cx="10677835" cy="2281085"/>
          </a:xfrm>
          <a:noFill/>
          <a:effectLst>
            <a:outerShdw blurRad="50800" dist="38100" dir="2700000" algn="tl" rotWithShape="0">
              <a:prstClr val="black">
                <a:alpha val="40000"/>
              </a:prstClr>
            </a:outerShdw>
          </a:effectLst>
        </p:spPr>
        <p:txBody>
          <a:bodyPr>
            <a:normAutofit/>
          </a:bodyPr>
          <a:lstStyle>
            <a:lvl1pPr algn="r">
              <a:defRPr sz="48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904568" y="4945624"/>
            <a:ext cx="10668000" cy="90456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9765" y="299116"/>
            <a:ext cx="11012131" cy="1018035"/>
          </a:xfrm>
        </p:spPr>
        <p:txBody>
          <a:bodyPr>
            <a:normAutofit/>
          </a:bodyPr>
          <a:lstStyle>
            <a:lvl1pPr algn="r">
              <a:defRPr sz="48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18285" y="1887793"/>
            <a:ext cx="10994760" cy="4483507"/>
          </a:xfrm>
        </p:spPr>
        <p:txBody>
          <a:bodyPr/>
          <a:lstStyle>
            <a:lvl1pPr algn="l">
              <a:defRPr sz="3733">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9164" y="542050"/>
            <a:ext cx="9250513" cy="967132"/>
          </a:xfrm>
        </p:spPr>
        <p:txBody>
          <a:bodyPr>
            <a:normAutofit/>
          </a:bodyPr>
          <a:lstStyle>
            <a:lvl1pPr algn="l">
              <a:defRPr sz="48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290915" y="1524001"/>
            <a:ext cx="9281653" cy="4727329"/>
          </a:xfrm>
        </p:spPr>
        <p:txBody>
          <a:bodyPr/>
          <a:lstStyle>
            <a:lvl1pPr>
              <a:defRPr sz="3733">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0425" y="283536"/>
            <a:ext cx="10791153" cy="1018033"/>
          </a:xfrm>
        </p:spPr>
        <p:txBody>
          <a:bodyPr>
            <a:normAutofit/>
          </a:bodyPr>
          <a:lstStyle>
            <a:lvl1pPr algn="r">
              <a:defRPr sz="48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696175" y="2040204"/>
            <a:ext cx="5386917" cy="639763"/>
          </a:xfrm>
        </p:spPr>
        <p:txBody>
          <a:bodyPr anchor="b"/>
          <a:lstStyle>
            <a:lvl1pPr marL="0" indent="0" algn="ctr">
              <a:buNone/>
              <a:defRPr sz="3200" b="1">
                <a:solidFill>
                  <a:srgbClr val="00206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96175" y="2670067"/>
            <a:ext cx="5386917" cy="3035059"/>
          </a:xfrm>
        </p:spPr>
        <p:txBody>
          <a:bodyPr/>
          <a:lstStyle>
            <a:lvl1pPr algn="ctr">
              <a:defRPr sz="3200">
                <a:solidFill>
                  <a:srgbClr val="002060"/>
                </a:solidFill>
              </a:defRPr>
            </a:lvl1pPr>
            <a:lvl2pPr algn="ctr">
              <a:defRPr sz="2667">
                <a:solidFill>
                  <a:srgbClr val="002060"/>
                </a:solidFill>
              </a:defRPr>
            </a:lvl2pPr>
            <a:lvl3pPr algn="ctr">
              <a:defRPr sz="2400">
                <a:solidFill>
                  <a:srgbClr val="002060"/>
                </a:solidFill>
              </a:defRPr>
            </a:lvl3pPr>
            <a:lvl4pPr algn="ctr">
              <a:defRPr sz="2133">
                <a:solidFill>
                  <a:srgbClr val="002060"/>
                </a:solidFill>
              </a:defRPr>
            </a:lvl4pPr>
            <a:lvl5pPr algn="ctr">
              <a:defRPr sz="2133">
                <a:solidFill>
                  <a:srgbClr val="002060"/>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6337" y="2040204"/>
            <a:ext cx="5389033" cy="639763"/>
          </a:xfrm>
        </p:spPr>
        <p:txBody>
          <a:bodyPr anchor="b"/>
          <a:lstStyle>
            <a:lvl1pPr marL="0" indent="0" algn="ctr">
              <a:buNone/>
              <a:defRPr sz="3200" b="1">
                <a:solidFill>
                  <a:srgbClr val="00206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76337" y="2670067"/>
            <a:ext cx="5389033" cy="3035059"/>
          </a:xfrm>
        </p:spPr>
        <p:txBody>
          <a:bodyPr/>
          <a:lstStyle>
            <a:lvl1pPr algn="ctr">
              <a:defRPr sz="3200">
                <a:solidFill>
                  <a:srgbClr val="002060"/>
                </a:solidFill>
              </a:defRPr>
            </a:lvl1pPr>
            <a:lvl2pPr algn="ctr">
              <a:defRPr sz="2667">
                <a:solidFill>
                  <a:srgbClr val="002060"/>
                </a:solidFill>
              </a:defRPr>
            </a:lvl2pPr>
            <a:lvl3pPr algn="ctr">
              <a:defRPr sz="2400">
                <a:solidFill>
                  <a:srgbClr val="002060"/>
                </a:solidFill>
              </a:defRPr>
            </a:lvl3pPr>
            <a:lvl4pPr algn="ctr">
              <a:defRPr sz="2133">
                <a:solidFill>
                  <a:srgbClr val="002060"/>
                </a:solidFill>
              </a:defRPr>
            </a:lvl4pPr>
            <a:lvl5pPr algn="ctr">
              <a:defRPr sz="2133">
                <a:solidFill>
                  <a:srgbClr val="002060"/>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882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8178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8095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52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131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839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8864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501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10/27/2024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76478345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10/27/2024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0.png"/><Relationship Id="rId5" Type="http://schemas.openxmlformats.org/officeDocument/2006/relationships/image" Target="../media/image36.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sv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39.png"/><Relationship Id="rId10" Type="http://schemas.openxmlformats.org/officeDocument/2006/relationships/image" Target="../media/image10.png"/><Relationship Id="rId4" Type="http://schemas.openxmlformats.org/officeDocument/2006/relationships/notesSlide" Target="../notesSlides/notesSlide17.xml"/><Relationship Id="rId9"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s://medium.com/@paulallles/expand-aws-s3-content-search-capability-from-file-name-search-to-advanced-query-search-0dfd99903565" TargetMode="External"/><Relationship Id="rId5" Type="http://schemas.openxmlformats.org/officeDocument/2006/relationships/hyperlink" Target="https://medium.com/@rplearn06/event-driven-architecture-with-amazon-api-gateway-amazon-eventbridge-and-aws-lambda-7b51d9f41841" TargetMode="External"/><Relationship Id="rId4" Type="http://schemas.openxmlformats.org/officeDocument/2006/relationships/hyperlink" Target="https://www.docker.com/resources/what-container/"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5.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slideLayout" Target="../slideLayouts/slideLayout2.xml"/><Relationship Id="rId7" Type="http://schemas.openxmlformats.org/officeDocument/2006/relationships/image" Target="../media/image22.png"/><Relationship Id="rId12"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notesSlide" Target="../notesSlides/notesSlide6.xm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2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2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8E2479-4071-BDEE-28BA-C5898B8C4FDC}"/>
              </a:ext>
            </a:extLst>
          </p:cNvPr>
          <p:cNvSpPr/>
          <p:nvPr/>
        </p:nvSpPr>
        <p:spPr>
          <a:xfrm>
            <a:off x="-1" y="-1617"/>
            <a:ext cx="12191999" cy="6857999"/>
          </a:xfrm>
          <a:prstGeom prst="rect">
            <a:avLst/>
          </a:prstGeom>
          <a:solidFill>
            <a:srgbClr val="0D0D0D">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ctrTitle"/>
          </p:nvPr>
        </p:nvSpPr>
        <p:spPr>
          <a:xfrm>
            <a:off x="687045" y="593685"/>
            <a:ext cx="5711759" cy="2116348"/>
          </a:xfrm>
          <a:noFill/>
        </p:spPr>
        <p:txBody>
          <a:bodyPr anchor="ctr">
            <a:normAutofit/>
          </a:bodyPr>
          <a:lstStyle/>
          <a:p>
            <a:pPr algn="l">
              <a:lnSpc>
                <a:spcPct val="110000"/>
              </a:lnSpc>
            </a:pPr>
            <a:r>
              <a:rPr lang="en-US" sz="3600" b="1" dirty="0">
                <a:solidFill>
                  <a:srgbClr val="FFFFFF"/>
                </a:solidFill>
              </a:rPr>
              <a:t>Cloud Development with AWS and Docker Compose</a:t>
            </a:r>
            <a:endParaRPr lang="en-US" sz="3600" b="1">
              <a:solidFill>
                <a:srgbClr val="FFFFFF"/>
              </a:solidFill>
            </a:endParaRPr>
          </a:p>
        </p:txBody>
      </p:sp>
      <p:sp>
        <p:nvSpPr>
          <p:cNvPr id="3" name="Subtitle 2"/>
          <p:cNvSpPr>
            <a:spLocks noGrp="1"/>
          </p:cNvSpPr>
          <p:nvPr>
            <p:ph type="subTitle" idx="1"/>
          </p:nvPr>
        </p:nvSpPr>
        <p:spPr>
          <a:xfrm>
            <a:off x="8330137" y="4866810"/>
            <a:ext cx="3354752" cy="945063"/>
          </a:xfrm>
          <a:noFill/>
        </p:spPr>
        <p:txBody>
          <a:bodyPr vert="horz" lIns="91440" tIns="45720" rIns="91440" bIns="45720" rtlCol="0" anchor="b">
            <a:noAutofit/>
          </a:bodyPr>
          <a:lstStyle/>
          <a:p>
            <a:pPr algn="r"/>
            <a:r>
              <a:rPr lang="en-US" sz="2800" dirty="0">
                <a:solidFill>
                  <a:schemeClr val="bg1"/>
                </a:solidFill>
              </a:rPr>
              <a:t>Johnathan Phillips</a:t>
            </a:r>
          </a:p>
          <a:p>
            <a:pPr algn="r"/>
            <a:r>
              <a:rPr lang="en-US" sz="2800" dirty="0">
                <a:solidFill>
                  <a:schemeClr val="bg1"/>
                </a:solidFill>
              </a:rPr>
              <a:t>October 2024</a:t>
            </a:r>
          </a:p>
        </p:txBody>
      </p:sp>
      <p:grpSp>
        <p:nvGrpSpPr>
          <p:cNvPr id="5" name="Group 4">
            <a:extLst>
              <a:ext uri="{FF2B5EF4-FFF2-40B4-BE49-F238E27FC236}">
                <a16:creationId xmlns:a16="http://schemas.microsoft.com/office/drawing/2014/main" id="{4CE6F759-E203-6518-DCB0-E637F8988F2D}"/>
              </a:ext>
            </a:extLst>
          </p:cNvPr>
          <p:cNvGrpSpPr/>
          <p:nvPr/>
        </p:nvGrpSpPr>
        <p:grpSpPr>
          <a:xfrm>
            <a:off x="6743029" y="1474846"/>
            <a:ext cx="1589589" cy="5678930"/>
            <a:chOff x="6743029" y="1474846"/>
            <a:chExt cx="1589589" cy="5678930"/>
          </a:xfrm>
        </p:grpSpPr>
        <p:pic>
          <p:nvPicPr>
            <p:cNvPr id="8" name="Graphic 7" descr="Cloud outline">
              <a:extLst>
                <a:ext uri="{FF2B5EF4-FFF2-40B4-BE49-F238E27FC236}">
                  <a16:creationId xmlns:a16="http://schemas.microsoft.com/office/drawing/2014/main" id="{454B6767-C00A-5094-5C8F-BABAE6CF0D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3029" y="1474846"/>
              <a:ext cx="1589589" cy="1599235"/>
            </a:xfrm>
            <a:prstGeom prst="rect">
              <a:avLst/>
            </a:prstGeom>
          </p:spPr>
        </p:pic>
        <p:pic>
          <p:nvPicPr>
            <p:cNvPr id="9" name="Graphic 8" descr="Binary outline">
              <a:extLst>
                <a:ext uri="{FF2B5EF4-FFF2-40B4-BE49-F238E27FC236}">
                  <a16:creationId xmlns:a16="http://schemas.microsoft.com/office/drawing/2014/main" id="{F2881E92-67B7-D72F-7BA1-372B810E44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8211" y="2656900"/>
              <a:ext cx="914400" cy="866172"/>
            </a:xfrm>
            <a:prstGeom prst="rect">
              <a:avLst/>
            </a:prstGeom>
          </p:spPr>
        </p:pic>
        <p:pic>
          <p:nvPicPr>
            <p:cNvPr id="10" name="Graphic 9" descr="Binary outline">
              <a:extLst>
                <a:ext uri="{FF2B5EF4-FFF2-40B4-BE49-F238E27FC236}">
                  <a16:creationId xmlns:a16="http://schemas.microsoft.com/office/drawing/2014/main" id="{B46C3CCA-E322-A649-7056-859A1AEC15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8210" y="3383439"/>
              <a:ext cx="914400" cy="866172"/>
            </a:xfrm>
            <a:prstGeom prst="rect">
              <a:avLst/>
            </a:prstGeom>
          </p:spPr>
        </p:pic>
        <p:pic>
          <p:nvPicPr>
            <p:cNvPr id="11" name="Graphic 10" descr="Binary outline">
              <a:extLst>
                <a:ext uri="{FF2B5EF4-FFF2-40B4-BE49-F238E27FC236}">
                  <a16:creationId xmlns:a16="http://schemas.microsoft.com/office/drawing/2014/main" id="{CB92A841-7690-D7D0-BCEB-607E243E17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8211" y="4107803"/>
              <a:ext cx="914400" cy="866172"/>
            </a:xfrm>
            <a:prstGeom prst="rect">
              <a:avLst/>
            </a:prstGeom>
          </p:spPr>
        </p:pic>
        <p:pic>
          <p:nvPicPr>
            <p:cNvPr id="12" name="Graphic 11" descr="Binary outline">
              <a:extLst>
                <a:ext uri="{FF2B5EF4-FFF2-40B4-BE49-F238E27FC236}">
                  <a16:creationId xmlns:a16="http://schemas.microsoft.com/office/drawing/2014/main" id="{7CF24BD8-264F-E4C6-2F5F-11C497D719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8211" y="4830841"/>
              <a:ext cx="914400" cy="866172"/>
            </a:xfrm>
            <a:prstGeom prst="rect">
              <a:avLst/>
            </a:prstGeom>
          </p:spPr>
        </p:pic>
        <p:pic>
          <p:nvPicPr>
            <p:cNvPr id="14" name="Graphic 13" descr="Binary outline">
              <a:extLst>
                <a:ext uri="{FF2B5EF4-FFF2-40B4-BE49-F238E27FC236}">
                  <a16:creationId xmlns:a16="http://schemas.microsoft.com/office/drawing/2014/main" id="{22B6841B-FE06-0A37-6866-6B5F2BF219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8210" y="5570428"/>
              <a:ext cx="914400" cy="866172"/>
            </a:xfrm>
            <a:prstGeom prst="rect">
              <a:avLst/>
            </a:prstGeom>
          </p:spPr>
        </p:pic>
        <p:pic>
          <p:nvPicPr>
            <p:cNvPr id="19" name="Graphic 18" descr="Binary outline">
              <a:extLst>
                <a:ext uri="{FF2B5EF4-FFF2-40B4-BE49-F238E27FC236}">
                  <a16:creationId xmlns:a16="http://schemas.microsoft.com/office/drawing/2014/main" id="{BA8DB06A-11C7-96BE-4263-437CA9EF1E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8210" y="6287604"/>
              <a:ext cx="914400" cy="866172"/>
            </a:xfrm>
            <a:prstGeom prst="rect">
              <a:avLst/>
            </a:prstGeom>
          </p:spPr>
        </p:pic>
      </p:grpSp>
      <p:pic>
        <p:nvPicPr>
          <p:cNvPr id="17" name="Audio 16">
            <a:hlinkClick r:id="" action="ppaction://media"/>
            <a:extLst>
              <a:ext uri="{FF2B5EF4-FFF2-40B4-BE49-F238E27FC236}">
                <a16:creationId xmlns:a16="http://schemas.microsoft.com/office/drawing/2014/main" id="{AB3F76DA-47D3-829F-BD43-6099EC981B0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2244291" y="4783173"/>
            <a:ext cx="2057400" cy="2057400"/>
          </a:xfrm>
          <a:prstGeom prst="ellipse">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advTm="23038">
        <p:fade/>
      </p:transition>
    </mc:Choice>
    <mc:Fallback xmlns="">
      <p:transition spd="med" advTm="230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8" name="Rectangle: Diagonal Corners Rounded 7">
            <a:extLst>
              <a:ext uri="{FF2B5EF4-FFF2-40B4-BE49-F238E27FC236}">
                <a16:creationId xmlns:a16="http://schemas.microsoft.com/office/drawing/2014/main" id="{968FDC44-B126-50D5-6C45-13D6117C0C79}"/>
              </a:ext>
            </a:extLst>
          </p:cNvPr>
          <p:cNvSpPr/>
          <p:nvPr/>
        </p:nvSpPr>
        <p:spPr>
          <a:xfrm rot="16200000">
            <a:off x="8588664" y="3561184"/>
            <a:ext cx="2307178" cy="496112"/>
          </a:xfrm>
          <a:prstGeom prst="round2DiagRect">
            <a:avLst/>
          </a:prstGeom>
          <a:noFill/>
          <a:ln w="38100">
            <a:solidFill>
              <a:schemeClr val="bg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Diagonal Corners Rounded 4">
            <a:extLst>
              <a:ext uri="{FF2B5EF4-FFF2-40B4-BE49-F238E27FC236}">
                <a16:creationId xmlns:a16="http://schemas.microsoft.com/office/drawing/2014/main" id="{D3FEFBF5-2E58-6A36-49BD-D166AA33E842}"/>
              </a:ext>
            </a:extLst>
          </p:cNvPr>
          <p:cNvSpPr/>
          <p:nvPr/>
        </p:nvSpPr>
        <p:spPr>
          <a:xfrm rot="16200000">
            <a:off x="8224233" y="2160249"/>
            <a:ext cx="3073536" cy="2152653"/>
          </a:xfrm>
          <a:prstGeom prst="round2Diag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52AE2-CC45-037D-B198-B814C715AD59}"/>
              </a:ext>
            </a:extLst>
          </p:cNvPr>
          <p:cNvSpPr>
            <a:spLocks noGrp="1"/>
          </p:cNvSpPr>
          <p:nvPr>
            <p:ph type="title"/>
          </p:nvPr>
        </p:nvSpPr>
        <p:spPr/>
        <p:txBody>
          <a:bodyPr/>
          <a:lstStyle/>
          <a:p>
            <a:r>
              <a:rPr lang="en-US" b="1" dirty="0">
                <a:solidFill>
                  <a:schemeClr val="bg1"/>
                </a:solidFill>
              </a:rPr>
              <a:t>The Serverless Cloud</a:t>
            </a:r>
            <a:br>
              <a:rPr lang="en-US" b="1" dirty="0">
                <a:solidFill>
                  <a:schemeClr val="bg1"/>
                </a:solidFill>
              </a:rPr>
            </a:br>
            <a:r>
              <a:rPr lang="en-US" sz="3600" dirty="0">
                <a:solidFill>
                  <a:schemeClr val="bg1"/>
                </a:solidFill>
              </a:rPr>
              <a:t>API &amp; Lambda</a:t>
            </a:r>
          </a:p>
        </p:txBody>
      </p:sp>
      <p:sp>
        <p:nvSpPr>
          <p:cNvPr id="4" name="Content Placeholder 3">
            <a:extLst>
              <a:ext uri="{FF2B5EF4-FFF2-40B4-BE49-F238E27FC236}">
                <a16:creationId xmlns:a16="http://schemas.microsoft.com/office/drawing/2014/main" id="{4CAFF445-FFD2-8B93-EFDA-366A6433AA64}"/>
              </a:ext>
            </a:extLst>
          </p:cNvPr>
          <p:cNvSpPr>
            <a:spLocks noGrp="1"/>
          </p:cNvSpPr>
          <p:nvPr>
            <p:ph sz="half" idx="2"/>
          </p:nvPr>
        </p:nvSpPr>
        <p:spPr>
          <a:xfrm>
            <a:off x="838200" y="1825625"/>
            <a:ext cx="6812280" cy="4480878"/>
          </a:xfrm>
        </p:spPr>
        <p:txBody>
          <a:bodyPr vert="horz" lIns="91440" tIns="45720" rIns="91440" bIns="45720" rtlCol="0" anchor="t">
            <a:normAutofit fontScale="85000" lnSpcReduction="10000"/>
          </a:bodyPr>
          <a:lstStyle/>
          <a:p>
            <a:pPr marL="0" indent="0">
              <a:buNone/>
            </a:pPr>
            <a:r>
              <a:rPr lang="en-US" b="1" dirty="0">
                <a:solidFill>
                  <a:schemeClr val="bg1"/>
                </a:solidFill>
                <a:ea typeface="+mn-lt"/>
                <a:cs typeface="+mn-lt"/>
              </a:rPr>
              <a:t>How Lambda Functions Work:</a:t>
            </a:r>
            <a:endParaRPr lang="en-US" dirty="0">
              <a:solidFill>
                <a:schemeClr val="bg1"/>
              </a:solidFill>
            </a:endParaRPr>
          </a:p>
          <a:p>
            <a:r>
              <a:rPr lang="en-US" b="1" dirty="0">
                <a:solidFill>
                  <a:schemeClr val="bg1"/>
                </a:solidFill>
                <a:ea typeface="+mn-lt"/>
                <a:cs typeface="+mn-lt"/>
              </a:rPr>
              <a:t>Lambda Basics</a:t>
            </a:r>
            <a:r>
              <a:rPr lang="en-US" dirty="0">
                <a:solidFill>
                  <a:schemeClr val="bg1"/>
                </a:solidFill>
                <a:ea typeface="+mn-lt"/>
                <a:cs typeface="+mn-lt"/>
              </a:rPr>
              <a:t>: AWS Lambda runs code in response to events (e.g., HTTP requests from API Gateway) and scales based on demand.</a:t>
            </a:r>
            <a:endParaRPr lang="en-US" dirty="0">
              <a:solidFill>
                <a:schemeClr val="bg1"/>
              </a:solidFill>
            </a:endParaRPr>
          </a:p>
          <a:p>
            <a:r>
              <a:rPr lang="en-US" b="1" dirty="0">
                <a:solidFill>
                  <a:schemeClr val="bg1"/>
                </a:solidFill>
                <a:ea typeface="+mn-lt"/>
                <a:cs typeface="+mn-lt"/>
              </a:rPr>
              <a:t>Lambda API Logic</a:t>
            </a:r>
            <a:r>
              <a:rPr lang="en-US" dirty="0">
                <a:solidFill>
                  <a:schemeClr val="bg1"/>
                </a:solidFill>
                <a:ea typeface="+mn-lt"/>
                <a:cs typeface="+mn-lt"/>
              </a:rPr>
              <a:t>: In this project, Lambda functions handle backend logic, like responding to user inputs and querying databases.</a:t>
            </a:r>
            <a:endParaRPr lang="en-US" dirty="0">
              <a:solidFill>
                <a:schemeClr val="bg1"/>
              </a:solidFill>
            </a:endParaRPr>
          </a:p>
          <a:p>
            <a:r>
              <a:rPr lang="en-US" b="1" dirty="0">
                <a:solidFill>
                  <a:schemeClr val="bg1"/>
                </a:solidFill>
                <a:ea typeface="+mn-lt"/>
                <a:cs typeface="+mn-lt"/>
              </a:rPr>
              <a:t>Key Scripts and Integration Steps</a:t>
            </a:r>
            <a:r>
              <a:rPr lang="en-US" dirty="0">
                <a:solidFill>
                  <a:schemeClr val="bg1"/>
                </a:solidFill>
                <a:ea typeface="+mn-lt"/>
                <a:cs typeface="+mn-lt"/>
              </a:rPr>
              <a:t>:</a:t>
            </a:r>
            <a:endParaRPr lang="en-US" dirty="0">
              <a:solidFill>
                <a:schemeClr val="bg1"/>
              </a:solidFill>
            </a:endParaRPr>
          </a:p>
          <a:p>
            <a:pPr lvl="1"/>
            <a:r>
              <a:rPr lang="en-US" b="1" dirty="0">
                <a:solidFill>
                  <a:schemeClr val="bg1"/>
                </a:solidFill>
                <a:ea typeface="+mn-lt"/>
                <a:cs typeface="+mn-lt"/>
              </a:rPr>
              <a:t>Script Examples</a:t>
            </a:r>
            <a:r>
              <a:rPr lang="en-US" dirty="0">
                <a:solidFill>
                  <a:schemeClr val="bg1"/>
                </a:solidFill>
                <a:ea typeface="+mn-lt"/>
                <a:cs typeface="+mn-lt"/>
              </a:rPr>
              <a:t>: Created functions like </a:t>
            </a:r>
            <a:r>
              <a:rPr lang="en-US" dirty="0" err="1">
                <a:solidFill>
                  <a:schemeClr val="bg1"/>
                </a:solidFill>
                <a:latin typeface="Consolas"/>
              </a:rPr>
              <a:t>EchoFunction</a:t>
            </a:r>
            <a:r>
              <a:rPr lang="en-US" dirty="0">
                <a:solidFill>
                  <a:schemeClr val="bg1"/>
                </a:solidFill>
                <a:ea typeface="+mn-lt"/>
                <a:cs typeface="+mn-lt"/>
              </a:rPr>
              <a:t> and </a:t>
            </a:r>
            <a:r>
              <a:rPr lang="en-US" dirty="0" err="1">
                <a:solidFill>
                  <a:schemeClr val="bg1"/>
                </a:solidFill>
                <a:latin typeface="Consolas"/>
              </a:rPr>
              <a:t>TableScan</a:t>
            </a:r>
            <a:r>
              <a:rPr lang="en-US" dirty="0">
                <a:solidFill>
                  <a:schemeClr val="bg1"/>
                </a:solidFill>
                <a:ea typeface="+mn-lt"/>
                <a:cs typeface="+mn-lt"/>
              </a:rPr>
              <a:t> for simple interactions and database queries.</a:t>
            </a:r>
            <a:endParaRPr lang="en-US" dirty="0">
              <a:solidFill>
                <a:schemeClr val="bg1"/>
              </a:solidFill>
            </a:endParaRPr>
          </a:p>
          <a:p>
            <a:pPr lvl="1"/>
            <a:r>
              <a:rPr lang="en-US" b="1" dirty="0">
                <a:solidFill>
                  <a:schemeClr val="bg1"/>
                </a:solidFill>
                <a:ea typeface="+mn-lt"/>
                <a:cs typeface="+mn-lt"/>
              </a:rPr>
              <a:t>Frontend and Backend Integration</a:t>
            </a:r>
            <a:r>
              <a:rPr lang="en-US" dirty="0">
                <a:solidFill>
                  <a:schemeClr val="bg1"/>
                </a:solidFill>
                <a:ea typeface="+mn-lt"/>
                <a:cs typeface="+mn-lt"/>
              </a:rPr>
              <a:t>: Connected Lambda to API Gateway, enabling the frontend to trigger backend actions seamlessly.</a:t>
            </a:r>
            <a:endParaRPr lang="en-US" dirty="0">
              <a:solidFill>
                <a:schemeClr val="bg1"/>
              </a:solidFill>
            </a:endParaRPr>
          </a:p>
          <a:p>
            <a:endParaRPr lang="en-US" dirty="0"/>
          </a:p>
        </p:txBody>
      </p:sp>
      <p:pic>
        <p:nvPicPr>
          <p:cNvPr id="1026" name="Picture 2" descr="Amazon API Gateway with Apiable">
            <a:extLst>
              <a:ext uri="{FF2B5EF4-FFF2-40B4-BE49-F238E27FC236}">
                <a16:creationId xmlns:a16="http://schemas.microsoft.com/office/drawing/2014/main" id="{FBC7FB03-B6DB-C581-53BF-320B9C43E9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9004" y="879037"/>
            <a:ext cx="1924050" cy="2162175"/>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028" name="Picture 4" descr="Serverless Cosmos with AWS Lambda ...">
            <a:extLst>
              <a:ext uri="{FF2B5EF4-FFF2-40B4-BE49-F238E27FC236}">
                <a16:creationId xmlns:a16="http://schemas.microsoft.com/office/drawing/2014/main" id="{24F2F1A5-AF84-0D68-4ACC-B15AB54667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7394" y="3621424"/>
            <a:ext cx="2152650" cy="2124075"/>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E980C4EA-660E-EC01-5B6B-1DD59CFCBBB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2312226"/>
      </p:ext>
    </p:extLst>
  </p:cSld>
  <p:clrMapOvr>
    <a:masterClrMapping/>
  </p:clrMapOvr>
  <mc:AlternateContent xmlns:mc="http://schemas.openxmlformats.org/markup-compatibility/2006" xmlns:p14="http://schemas.microsoft.com/office/powerpoint/2010/main">
    <mc:Choice Requires="p14">
      <p:transition spd="med" p14:dur="700" advTm="38811">
        <p:fade/>
      </p:transition>
    </mc:Choice>
    <mc:Fallback xmlns="">
      <p:transition spd="med" advTm="388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a:extLst>
            <a:ext uri="{FF2B5EF4-FFF2-40B4-BE49-F238E27FC236}">
              <a16:creationId xmlns:a16="http://schemas.microsoft.com/office/drawing/2014/main" id="{BC435426-E3BF-B44F-9FCD-2DD93715D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D9A95-19F8-8231-E80F-1CC62842BCD4}"/>
              </a:ext>
            </a:extLst>
          </p:cNvPr>
          <p:cNvSpPr>
            <a:spLocks noGrp="1"/>
          </p:cNvSpPr>
          <p:nvPr>
            <p:ph type="title"/>
          </p:nvPr>
        </p:nvSpPr>
        <p:spPr/>
        <p:txBody>
          <a:bodyPr/>
          <a:lstStyle/>
          <a:p>
            <a:r>
              <a:rPr lang="en-US" b="1" dirty="0">
                <a:solidFill>
                  <a:schemeClr val="bg1"/>
                </a:solidFill>
              </a:rPr>
              <a:t>The Serverless Cloud</a:t>
            </a:r>
            <a:br>
              <a:rPr lang="en-US" b="1" dirty="0">
                <a:solidFill>
                  <a:schemeClr val="bg1"/>
                </a:solidFill>
              </a:rPr>
            </a:br>
            <a:r>
              <a:rPr lang="en-US" sz="3600" dirty="0">
                <a:solidFill>
                  <a:schemeClr val="bg1"/>
                </a:solidFill>
              </a:rPr>
              <a:t>API &amp; Lambda</a:t>
            </a:r>
          </a:p>
        </p:txBody>
      </p:sp>
      <p:sp>
        <p:nvSpPr>
          <p:cNvPr id="4" name="Content Placeholder 3">
            <a:extLst>
              <a:ext uri="{FF2B5EF4-FFF2-40B4-BE49-F238E27FC236}">
                <a16:creationId xmlns:a16="http://schemas.microsoft.com/office/drawing/2014/main" id="{1F45532B-33D9-8EFB-E453-7CBF48BF45B4}"/>
              </a:ext>
            </a:extLst>
          </p:cNvPr>
          <p:cNvSpPr>
            <a:spLocks noGrp="1"/>
          </p:cNvSpPr>
          <p:nvPr>
            <p:ph sz="half" idx="2"/>
          </p:nvPr>
        </p:nvSpPr>
        <p:spPr>
          <a:xfrm>
            <a:off x="6895253" y="1557865"/>
            <a:ext cx="4839547" cy="4275033"/>
          </a:xfrm>
        </p:spPr>
        <p:txBody>
          <a:bodyPr vert="horz" lIns="91440" tIns="45720" rIns="91440" bIns="45720" rtlCol="0" anchor="t">
            <a:normAutofit/>
          </a:bodyPr>
          <a:lstStyle/>
          <a:p>
            <a:pPr marL="0" indent="0">
              <a:buNone/>
            </a:pPr>
            <a:r>
              <a:rPr lang="en-US" sz="2400" dirty="0">
                <a:solidFill>
                  <a:schemeClr val="bg1"/>
                </a:solidFill>
              </a:rPr>
              <a:t>In the project code to update, get, delete, or post questions/answers, the Lambda functions are </a:t>
            </a:r>
            <a:r>
              <a:rPr lang="en-US" sz="2400" i="1" dirty="0">
                <a:solidFill>
                  <a:schemeClr val="bg1"/>
                </a:solidFill>
              </a:rPr>
              <a:t>actually called</a:t>
            </a:r>
            <a:r>
              <a:rPr lang="en-US" sz="2400" dirty="0">
                <a:solidFill>
                  <a:schemeClr val="bg1"/>
                </a:solidFill>
              </a:rPr>
              <a:t>:</a:t>
            </a:r>
          </a:p>
          <a:p>
            <a:r>
              <a:rPr lang="en-US" sz="2400" dirty="0" err="1">
                <a:solidFill>
                  <a:schemeClr val="bg1"/>
                </a:solidFill>
              </a:rPr>
              <a:t>GetSingleRecord</a:t>
            </a:r>
            <a:endParaRPr lang="en-US" sz="2400" dirty="0">
              <a:solidFill>
                <a:schemeClr val="bg1"/>
              </a:solidFill>
            </a:endParaRPr>
          </a:p>
          <a:p>
            <a:r>
              <a:rPr lang="en-US" sz="2400" dirty="0" err="1">
                <a:solidFill>
                  <a:schemeClr val="bg1"/>
                </a:solidFill>
              </a:rPr>
              <a:t>TableScan</a:t>
            </a:r>
            <a:endParaRPr lang="en-US" sz="2400" dirty="0">
              <a:solidFill>
                <a:schemeClr val="bg1"/>
              </a:solidFill>
            </a:endParaRPr>
          </a:p>
          <a:p>
            <a:r>
              <a:rPr lang="en-US" sz="2400" dirty="0" err="1">
                <a:solidFill>
                  <a:schemeClr val="bg1"/>
                </a:solidFill>
              </a:rPr>
              <a:t>UpsertAnswer</a:t>
            </a:r>
            <a:endParaRPr lang="en-US" sz="2400" dirty="0">
              <a:solidFill>
                <a:schemeClr val="bg1"/>
              </a:solidFill>
            </a:endParaRPr>
          </a:p>
          <a:p>
            <a:r>
              <a:rPr lang="en-US" sz="2400" dirty="0" err="1">
                <a:solidFill>
                  <a:schemeClr val="bg1"/>
                </a:solidFill>
              </a:rPr>
              <a:t>FindOneQuestion</a:t>
            </a:r>
            <a:endParaRPr lang="en-US" sz="2400" dirty="0">
              <a:solidFill>
                <a:schemeClr val="bg1"/>
              </a:solidFill>
            </a:endParaRPr>
          </a:p>
          <a:p>
            <a:r>
              <a:rPr lang="en-US" sz="2400" dirty="0" err="1">
                <a:solidFill>
                  <a:schemeClr val="bg1"/>
                </a:solidFill>
              </a:rPr>
              <a:t>UpsertQuestion</a:t>
            </a:r>
            <a:endParaRPr lang="en-US" sz="2400" dirty="0">
              <a:solidFill>
                <a:schemeClr val="bg1"/>
              </a:solidFill>
            </a:endParaRPr>
          </a:p>
          <a:p>
            <a:r>
              <a:rPr lang="en-US" sz="2400" dirty="0" err="1">
                <a:solidFill>
                  <a:schemeClr val="bg1"/>
                </a:solidFill>
              </a:rPr>
              <a:t>DeleteRecord</a:t>
            </a:r>
            <a:endParaRPr lang="en-US" sz="2400" dirty="0">
              <a:solidFill>
                <a:schemeClr val="bg1"/>
              </a:solidFill>
            </a:endParaRPr>
          </a:p>
        </p:txBody>
      </p:sp>
      <p:pic>
        <p:nvPicPr>
          <p:cNvPr id="3" name="Picture 2" descr="(Pandya, 2024)&#10;">
            <a:extLst>
              <a:ext uri="{FF2B5EF4-FFF2-40B4-BE49-F238E27FC236}">
                <a16:creationId xmlns:a16="http://schemas.microsoft.com/office/drawing/2014/main" id="{9F5D56D7-C539-4DDD-D46D-CC1B640D3AF9}"/>
              </a:ext>
            </a:extLst>
          </p:cNvPr>
          <p:cNvPicPr>
            <a:picLocks noChangeAspect="1"/>
          </p:cNvPicPr>
          <p:nvPr/>
        </p:nvPicPr>
        <p:blipFill>
          <a:blip r:embed="rId5"/>
          <a:stretch>
            <a:fillRect/>
          </a:stretch>
        </p:blipFill>
        <p:spPr>
          <a:xfrm>
            <a:off x="838200" y="2154313"/>
            <a:ext cx="4990253" cy="3946836"/>
          </a:xfrm>
          <a:prstGeom prst="rect">
            <a:avLst/>
          </a:prstGeom>
          <a:effectLst>
            <a:outerShdw blurRad="368300" dist="38100" dir="8100000" sx="102000" sy="102000" algn="tr" rotWithShape="0">
              <a:prstClr val="black">
                <a:alpha val="40000"/>
              </a:prstClr>
            </a:outerShdw>
          </a:effectLst>
        </p:spPr>
      </p:pic>
      <p:pic>
        <p:nvPicPr>
          <p:cNvPr id="6" name="Audio 5">
            <a:hlinkClick r:id="" action="ppaction://media"/>
            <a:extLst>
              <a:ext uri="{FF2B5EF4-FFF2-40B4-BE49-F238E27FC236}">
                <a16:creationId xmlns:a16="http://schemas.microsoft.com/office/drawing/2014/main" id="{A9D3805E-7840-7D18-ECEA-938BDF915AA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41532140"/>
      </p:ext>
    </p:extLst>
  </p:cSld>
  <p:clrMapOvr>
    <a:masterClrMapping/>
  </p:clrMapOvr>
  <mc:AlternateContent xmlns:mc="http://schemas.openxmlformats.org/markup-compatibility/2006" xmlns:p14="http://schemas.microsoft.com/office/powerpoint/2010/main">
    <mc:Choice Requires="p14">
      <p:transition spd="med" p14:dur="700" advTm="28625">
        <p:fade/>
      </p:transition>
    </mc:Choice>
    <mc:Fallback xmlns="">
      <p:transition spd="med" advTm="286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AE92-3E37-E0F2-1779-800093B59303}"/>
              </a:ext>
            </a:extLst>
          </p:cNvPr>
          <p:cNvSpPr>
            <a:spLocks noGrp="1"/>
          </p:cNvSpPr>
          <p:nvPr>
            <p:ph type="title"/>
          </p:nvPr>
        </p:nvSpPr>
        <p:spPr/>
        <p:txBody>
          <a:bodyPr/>
          <a:lstStyle/>
          <a:p>
            <a:r>
              <a:rPr lang="en-US" b="1" dirty="0">
                <a:solidFill>
                  <a:schemeClr val="bg1"/>
                </a:solidFill>
              </a:rPr>
              <a:t>The Serverless Cloud</a:t>
            </a:r>
            <a:br>
              <a:rPr lang="en-US" b="1" dirty="0">
                <a:solidFill>
                  <a:schemeClr val="bg1"/>
                </a:solidFill>
              </a:rPr>
            </a:br>
            <a:r>
              <a:rPr lang="en-US" sz="3600" dirty="0">
                <a:solidFill>
                  <a:schemeClr val="bg1"/>
                </a:solidFill>
              </a:rPr>
              <a:t>Database</a:t>
            </a:r>
            <a:endParaRPr lang="en-US" dirty="0">
              <a:solidFill>
                <a:schemeClr val="bg1"/>
              </a:solidFill>
            </a:endParaRPr>
          </a:p>
        </p:txBody>
      </p:sp>
      <p:sp>
        <p:nvSpPr>
          <p:cNvPr id="3" name="Content Placeholder 2">
            <a:extLst>
              <a:ext uri="{FF2B5EF4-FFF2-40B4-BE49-F238E27FC236}">
                <a16:creationId xmlns:a16="http://schemas.microsoft.com/office/drawing/2014/main" id="{05045EEB-0B09-9CFE-0EE9-AB35A147333E}"/>
              </a:ext>
            </a:extLst>
          </p:cNvPr>
          <p:cNvSpPr>
            <a:spLocks noGrp="1"/>
          </p:cNvSpPr>
          <p:nvPr>
            <p:ph idx="1"/>
          </p:nvPr>
        </p:nvSpPr>
        <p:spPr>
          <a:xfrm>
            <a:off x="838200" y="1825625"/>
            <a:ext cx="6393180" cy="4511358"/>
          </a:xfrm>
        </p:spPr>
        <p:txBody>
          <a:bodyPr vert="horz" lIns="91440" tIns="45720" rIns="91440" bIns="45720" rtlCol="0" anchor="t">
            <a:normAutofit lnSpcReduction="10000"/>
          </a:bodyPr>
          <a:lstStyle/>
          <a:p>
            <a:pPr>
              <a:buNone/>
            </a:pPr>
            <a:r>
              <a:rPr lang="en-US" b="1" dirty="0">
                <a:solidFill>
                  <a:schemeClr val="bg1"/>
                </a:solidFill>
                <a:ea typeface="+mn-lt"/>
                <a:cs typeface="+mn-lt"/>
              </a:rPr>
              <a:t>MongoDB vs. DynamoDB Data Models</a:t>
            </a:r>
            <a:endParaRPr lang="en-US" dirty="0">
              <a:solidFill>
                <a:schemeClr val="bg1"/>
              </a:solidFill>
            </a:endParaRPr>
          </a:p>
          <a:p>
            <a:pPr>
              <a:buFont typeface="Arial"/>
            </a:pPr>
            <a:r>
              <a:rPr lang="en-US" b="1" dirty="0">
                <a:solidFill>
                  <a:schemeClr val="bg1"/>
                </a:solidFill>
                <a:ea typeface="+mn-lt"/>
                <a:cs typeface="+mn-lt"/>
              </a:rPr>
              <a:t>MongoDB</a:t>
            </a:r>
            <a:r>
              <a:rPr lang="en-US" dirty="0">
                <a:solidFill>
                  <a:schemeClr val="bg1"/>
                </a:solidFill>
                <a:ea typeface="+mn-lt"/>
                <a:cs typeface="+mn-lt"/>
              </a:rPr>
              <a:t>: A document-based NoSQL database that organizes data into collections of JSON-like documents, ideal for complex data structures and dynamic schema requirements.</a:t>
            </a:r>
            <a:endParaRPr lang="en-US" dirty="0">
              <a:solidFill>
                <a:schemeClr val="bg1"/>
              </a:solidFill>
            </a:endParaRPr>
          </a:p>
          <a:p>
            <a:pPr>
              <a:buFont typeface="Arial"/>
            </a:pPr>
            <a:r>
              <a:rPr lang="en-US" b="1" dirty="0">
                <a:solidFill>
                  <a:schemeClr val="bg1"/>
                </a:solidFill>
                <a:ea typeface="+mn-lt"/>
                <a:cs typeface="+mn-lt"/>
              </a:rPr>
              <a:t>DynamoDB</a:t>
            </a:r>
            <a:r>
              <a:rPr lang="en-US" dirty="0">
                <a:solidFill>
                  <a:schemeClr val="bg1"/>
                </a:solidFill>
                <a:ea typeface="+mn-lt"/>
                <a:cs typeface="+mn-lt"/>
              </a:rPr>
              <a:t>: An AWS-managed NoSQL database that uses a key-value and document data model, optimized for high-performance queries and scalability within AWS environments.</a:t>
            </a:r>
            <a:endParaRPr lang="en-US" dirty="0">
              <a:solidFill>
                <a:schemeClr val="bg1"/>
              </a:solidFill>
            </a:endParaRPr>
          </a:p>
          <a:p>
            <a:pPr marL="0" indent="0">
              <a:buNone/>
            </a:pPr>
            <a:endParaRPr lang="en-US" b="1" dirty="0"/>
          </a:p>
        </p:txBody>
      </p:sp>
      <p:pic>
        <p:nvPicPr>
          <p:cNvPr id="3076" name="Picture 4" descr="for AWS DynamoDB">
            <a:extLst>
              <a:ext uri="{FF2B5EF4-FFF2-40B4-BE49-F238E27FC236}">
                <a16:creationId xmlns:a16="http://schemas.microsoft.com/office/drawing/2014/main" id="{0291D806-068D-3900-F1EA-933C0ACCF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791" y="2108269"/>
            <a:ext cx="3747881" cy="2498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0E116041-D418-524C-65C0-AE366A3DFF1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58997432"/>
      </p:ext>
    </p:extLst>
  </p:cSld>
  <p:clrMapOvr>
    <a:masterClrMapping/>
  </p:clrMapOvr>
  <mc:AlternateContent xmlns:mc="http://schemas.openxmlformats.org/markup-compatibility/2006" xmlns:p14="http://schemas.microsoft.com/office/powerpoint/2010/main">
    <mc:Choice Requires="p14">
      <p:transition spd="med" p14:dur="700" advTm="23200">
        <p:fade/>
      </p:transition>
    </mc:Choice>
    <mc:Fallback xmlns="">
      <p:transition spd="med" advTm="23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AE92-3E37-E0F2-1779-800093B59303}"/>
              </a:ext>
            </a:extLst>
          </p:cNvPr>
          <p:cNvSpPr>
            <a:spLocks noGrp="1"/>
          </p:cNvSpPr>
          <p:nvPr>
            <p:ph type="title"/>
          </p:nvPr>
        </p:nvSpPr>
        <p:spPr/>
        <p:txBody>
          <a:bodyPr/>
          <a:lstStyle/>
          <a:p>
            <a:r>
              <a:rPr lang="en-US" b="1" dirty="0">
                <a:solidFill>
                  <a:schemeClr val="bg1"/>
                </a:solidFill>
              </a:rPr>
              <a:t>The Serverless Cloud</a:t>
            </a:r>
            <a:br>
              <a:rPr lang="en-US" b="1" dirty="0">
                <a:solidFill>
                  <a:schemeClr val="bg1"/>
                </a:solidFill>
              </a:rPr>
            </a:br>
            <a:r>
              <a:rPr lang="en-US" sz="3600" dirty="0">
                <a:solidFill>
                  <a:schemeClr val="bg1"/>
                </a:solidFill>
              </a:rPr>
              <a:t>Database</a:t>
            </a:r>
            <a:endParaRPr lang="en-US" dirty="0">
              <a:solidFill>
                <a:schemeClr val="bg1"/>
              </a:solidFill>
            </a:endParaRPr>
          </a:p>
        </p:txBody>
      </p:sp>
      <p:sp>
        <p:nvSpPr>
          <p:cNvPr id="3" name="Content Placeholder 2">
            <a:extLst>
              <a:ext uri="{FF2B5EF4-FFF2-40B4-BE49-F238E27FC236}">
                <a16:creationId xmlns:a16="http://schemas.microsoft.com/office/drawing/2014/main" id="{05045EEB-0B09-9CFE-0EE9-AB35A147333E}"/>
              </a:ext>
            </a:extLst>
          </p:cNvPr>
          <p:cNvSpPr>
            <a:spLocks noGrp="1"/>
          </p:cNvSpPr>
          <p:nvPr>
            <p:ph idx="1"/>
          </p:nvPr>
        </p:nvSpPr>
        <p:spPr>
          <a:xfrm>
            <a:off x="838200" y="1825625"/>
            <a:ext cx="6393180" cy="4511358"/>
          </a:xfrm>
        </p:spPr>
        <p:txBody>
          <a:bodyPr vert="horz" lIns="91440" tIns="45720" rIns="91440" bIns="45720" rtlCol="0" anchor="t">
            <a:normAutofit fontScale="92500"/>
          </a:bodyPr>
          <a:lstStyle/>
          <a:p>
            <a:pPr>
              <a:buNone/>
            </a:pPr>
            <a:r>
              <a:rPr lang="en-US" b="1" dirty="0">
                <a:solidFill>
                  <a:schemeClr val="bg1"/>
                </a:solidFill>
                <a:ea typeface="+mn-lt"/>
                <a:cs typeface="+mn-lt"/>
              </a:rPr>
              <a:t>Queries and Scripts in DynamoDB:</a:t>
            </a:r>
            <a:endParaRPr lang="en-US" dirty="0">
              <a:solidFill>
                <a:schemeClr val="bg1"/>
              </a:solidFill>
            </a:endParaRPr>
          </a:p>
          <a:p>
            <a:pPr>
              <a:buFont typeface="Arial"/>
            </a:pPr>
            <a:r>
              <a:rPr lang="en-US" b="1" dirty="0">
                <a:solidFill>
                  <a:schemeClr val="bg1"/>
                </a:solidFill>
                <a:ea typeface="+mn-lt"/>
                <a:cs typeface="+mn-lt"/>
              </a:rPr>
              <a:t>Queries Performed</a:t>
            </a:r>
            <a:r>
              <a:rPr lang="en-US" dirty="0">
                <a:solidFill>
                  <a:schemeClr val="bg1"/>
                </a:solidFill>
                <a:ea typeface="+mn-lt"/>
                <a:cs typeface="+mn-lt"/>
              </a:rPr>
              <a:t>: Queried data using Lambda functions to fetch records by ID and scan for specific data points within tables.</a:t>
            </a:r>
          </a:p>
          <a:p>
            <a:pPr>
              <a:buFont typeface="Arial"/>
            </a:pPr>
            <a:r>
              <a:rPr lang="en-US" b="1" dirty="0">
                <a:solidFill>
                  <a:schemeClr val="bg1"/>
                </a:solidFill>
                <a:ea typeface="+mn-lt"/>
                <a:cs typeface="+mn-lt"/>
              </a:rPr>
              <a:t>Scripts Used</a:t>
            </a:r>
            <a:r>
              <a:rPr lang="en-US" dirty="0">
                <a:solidFill>
                  <a:schemeClr val="bg1"/>
                </a:solidFill>
                <a:ea typeface="+mn-lt"/>
                <a:cs typeface="+mn-lt"/>
              </a:rPr>
              <a:t>:</a:t>
            </a:r>
          </a:p>
          <a:p>
            <a:pPr lvl="1"/>
            <a:r>
              <a:rPr lang="en-US" dirty="0">
                <a:solidFill>
                  <a:schemeClr val="bg1"/>
                </a:solidFill>
                <a:ea typeface="+mn-lt"/>
                <a:cs typeface="+mn-lt"/>
              </a:rPr>
              <a:t>Created Lambda functions (e.g., </a:t>
            </a:r>
            <a:r>
              <a:rPr lang="en-US" dirty="0" err="1">
                <a:solidFill>
                  <a:schemeClr val="bg1"/>
                </a:solidFill>
                <a:latin typeface="Consolas"/>
                <a:ea typeface="+mn-lt"/>
                <a:cs typeface="+mn-lt"/>
              </a:rPr>
              <a:t>TableScan</a:t>
            </a:r>
            <a:r>
              <a:rPr lang="en-US" dirty="0">
                <a:solidFill>
                  <a:schemeClr val="bg1"/>
                </a:solidFill>
                <a:ea typeface="+mn-lt"/>
                <a:cs typeface="+mn-lt"/>
              </a:rPr>
              <a:t>, </a:t>
            </a:r>
            <a:r>
              <a:rPr lang="en-US" dirty="0" err="1">
                <a:solidFill>
                  <a:schemeClr val="bg1"/>
                </a:solidFill>
                <a:latin typeface="Consolas"/>
                <a:ea typeface="+mn-lt"/>
                <a:cs typeface="+mn-lt"/>
              </a:rPr>
              <a:t>GetSingleRecord</a:t>
            </a:r>
            <a:r>
              <a:rPr lang="en-US" dirty="0">
                <a:solidFill>
                  <a:schemeClr val="bg1"/>
                </a:solidFill>
                <a:ea typeface="+mn-lt"/>
                <a:cs typeface="+mn-lt"/>
              </a:rPr>
              <a:t>) to retrieve filtered or unfiltered data from DynamoDB.</a:t>
            </a:r>
          </a:p>
          <a:p>
            <a:pPr lvl="1"/>
            <a:r>
              <a:rPr lang="en-US" dirty="0">
                <a:solidFill>
                  <a:schemeClr val="bg1"/>
                </a:solidFill>
                <a:ea typeface="+mn-lt"/>
                <a:cs typeface="+mn-lt"/>
              </a:rPr>
              <a:t>Used DynamoDB’s primary key structure to access specific data, improving response time and query efficiency.</a:t>
            </a:r>
          </a:p>
          <a:p>
            <a:pPr>
              <a:buNone/>
            </a:pPr>
            <a:endParaRPr lang="en-US" b="1" dirty="0">
              <a:solidFill>
                <a:schemeClr val="bg1"/>
              </a:solidFill>
            </a:endParaRPr>
          </a:p>
          <a:p>
            <a:pPr marL="0" indent="0">
              <a:buNone/>
            </a:pPr>
            <a:endParaRPr lang="en-US" b="1" dirty="0">
              <a:solidFill>
                <a:schemeClr val="bg1"/>
              </a:solidFill>
            </a:endParaRPr>
          </a:p>
        </p:txBody>
      </p:sp>
      <p:sp>
        <p:nvSpPr>
          <p:cNvPr id="7" name="Content Placeholder 2">
            <a:extLst>
              <a:ext uri="{FF2B5EF4-FFF2-40B4-BE49-F238E27FC236}">
                <a16:creationId xmlns:a16="http://schemas.microsoft.com/office/drawing/2014/main" id="{5E5CE79B-B8D8-2E9D-956C-6AC7E8272919}"/>
              </a:ext>
            </a:extLst>
          </p:cNvPr>
          <p:cNvSpPr txBox="1">
            <a:spLocks/>
          </p:cNvSpPr>
          <p:nvPr/>
        </p:nvSpPr>
        <p:spPr>
          <a:xfrm>
            <a:off x="7454325" y="707446"/>
            <a:ext cx="4394200" cy="8295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rPr>
              <a:t>Sample JSON to delete a question in DynamoDB</a:t>
            </a:r>
          </a:p>
          <a:p>
            <a:endParaRPr lang="en-US" sz="2400" dirty="0">
              <a:solidFill>
                <a:schemeClr val="bg1"/>
              </a:solidFill>
            </a:endParaRPr>
          </a:p>
        </p:txBody>
      </p:sp>
      <p:pic>
        <p:nvPicPr>
          <p:cNvPr id="8" name="Picture 7">
            <a:extLst>
              <a:ext uri="{FF2B5EF4-FFF2-40B4-BE49-F238E27FC236}">
                <a16:creationId xmlns:a16="http://schemas.microsoft.com/office/drawing/2014/main" id="{9D9E9A63-203A-01AB-E43D-35D6806BA303}"/>
              </a:ext>
            </a:extLst>
          </p:cNvPr>
          <p:cNvPicPr>
            <a:picLocks noChangeAspect="1"/>
          </p:cNvPicPr>
          <p:nvPr/>
        </p:nvPicPr>
        <p:blipFill>
          <a:blip r:embed="rId5"/>
          <a:stretch>
            <a:fillRect/>
          </a:stretch>
        </p:blipFill>
        <p:spPr>
          <a:xfrm>
            <a:off x="7673148" y="1690688"/>
            <a:ext cx="3877216" cy="1505160"/>
          </a:xfrm>
          <a:prstGeom prst="rect">
            <a:avLst/>
          </a:prstGeom>
          <a:ln>
            <a:noFill/>
          </a:ln>
          <a:effectLst>
            <a:outerShdw blurRad="292100" dist="139700" dir="2700000" algn="tl" rotWithShape="0">
              <a:srgbClr val="333333">
                <a:alpha val="65000"/>
              </a:srgbClr>
            </a:outerShdw>
          </a:effectLst>
        </p:spPr>
      </p:pic>
      <p:sp>
        <p:nvSpPr>
          <p:cNvPr id="9" name="Content Placeholder 2">
            <a:extLst>
              <a:ext uri="{FF2B5EF4-FFF2-40B4-BE49-F238E27FC236}">
                <a16:creationId xmlns:a16="http://schemas.microsoft.com/office/drawing/2014/main" id="{98A934F4-8CD6-EBDE-8084-802026FB937E}"/>
              </a:ext>
            </a:extLst>
          </p:cNvPr>
          <p:cNvSpPr txBox="1">
            <a:spLocks/>
          </p:cNvSpPr>
          <p:nvPr/>
        </p:nvSpPr>
        <p:spPr>
          <a:xfrm>
            <a:off x="7454325" y="3573863"/>
            <a:ext cx="4394200" cy="8295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rPr>
              <a:t>…to delete an answer</a:t>
            </a:r>
          </a:p>
          <a:p>
            <a:endParaRPr lang="en-US" sz="2400" dirty="0">
              <a:solidFill>
                <a:schemeClr val="bg1"/>
              </a:solidFill>
            </a:endParaRPr>
          </a:p>
        </p:txBody>
      </p:sp>
      <p:pic>
        <p:nvPicPr>
          <p:cNvPr id="10" name="Picture 9">
            <a:extLst>
              <a:ext uri="{FF2B5EF4-FFF2-40B4-BE49-F238E27FC236}">
                <a16:creationId xmlns:a16="http://schemas.microsoft.com/office/drawing/2014/main" id="{C6FDB6E7-42C8-E9E7-8729-0A283C6EA20F}"/>
              </a:ext>
            </a:extLst>
          </p:cNvPr>
          <p:cNvPicPr>
            <a:picLocks noChangeAspect="1"/>
          </p:cNvPicPr>
          <p:nvPr/>
        </p:nvPicPr>
        <p:blipFill>
          <a:blip r:embed="rId6"/>
          <a:stretch>
            <a:fillRect/>
          </a:stretch>
        </p:blipFill>
        <p:spPr>
          <a:xfrm>
            <a:off x="7716016" y="4340732"/>
            <a:ext cx="3791479" cy="1476581"/>
          </a:xfrm>
          <a:prstGeom prst="rect">
            <a:avLst/>
          </a:prstGeom>
          <a:ln>
            <a:noFill/>
          </a:ln>
          <a:effectLst>
            <a:outerShdw blurRad="292100" dist="139700" dir="2700000" algn="tl" rotWithShape="0">
              <a:srgbClr val="333333">
                <a:alpha val="65000"/>
              </a:srgbClr>
            </a:outerShdw>
          </a:effectLst>
        </p:spPr>
      </p:pic>
      <p:pic>
        <p:nvPicPr>
          <p:cNvPr id="12" name="Audio 11">
            <a:hlinkClick r:id="" action="ppaction://media"/>
            <a:extLst>
              <a:ext uri="{FF2B5EF4-FFF2-40B4-BE49-F238E27FC236}">
                <a16:creationId xmlns:a16="http://schemas.microsoft.com/office/drawing/2014/main" id="{4DCEB1D6-90C7-4CF7-B5C8-7230AE57A16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9455663"/>
      </p:ext>
    </p:extLst>
  </p:cSld>
  <p:clrMapOvr>
    <a:masterClrMapping/>
  </p:clrMapOvr>
  <mc:AlternateContent xmlns:mc="http://schemas.openxmlformats.org/markup-compatibility/2006" xmlns:p14="http://schemas.microsoft.com/office/powerpoint/2010/main">
    <mc:Choice Requires="p14">
      <p:transition spd="med" p14:dur="700" advTm="33300">
        <p:fade/>
      </p:transition>
    </mc:Choice>
    <mc:Fallback xmlns="">
      <p:transition spd="med" advTm="333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a:extLst>
            <a:ext uri="{FF2B5EF4-FFF2-40B4-BE49-F238E27FC236}">
              <a16:creationId xmlns:a16="http://schemas.microsoft.com/office/drawing/2014/main" id="{31B43D90-43E2-BA6F-73A8-2811F5E3E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77C2E-9385-42C0-6618-C241226D18C9}"/>
              </a:ext>
            </a:extLst>
          </p:cNvPr>
          <p:cNvSpPr>
            <a:spLocks noGrp="1"/>
          </p:cNvSpPr>
          <p:nvPr>
            <p:ph type="title"/>
          </p:nvPr>
        </p:nvSpPr>
        <p:spPr>
          <a:xfrm>
            <a:off x="838200" y="279473"/>
            <a:ext cx="10515600" cy="1325563"/>
          </a:xfrm>
        </p:spPr>
        <p:txBody>
          <a:bodyPr/>
          <a:lstStyle/>
          <a:p>
            <a:r>
              <a:rPr lang="en-US" b="1" dirty="0">
                <a:solidFill>
                  <a:schemeClr val="bg1"/>
                </a:solidFill>
              </a:rPr>
              <a:t>The Serverless Cloud</a:t>
            </a:r>
            <a:br>
              <a:rPr lang="en-US" b="1" dirty="0">
                <a:solidFill>
                  <a:schemeClr val="bg1"/>
                </a:solidFill>
              </a:rPr>
            </a:br>
            <a:r>
              <a:rPr lang="en-US" sz="3600" dirty="0">
                <a:solidFill>
                  <a:schemeClr val="bg1"/>
                </a:solidFill>
              </a:rPr>
              <a:t>Example Function Code Snippet for </a:t>
            </a:r>
            <a:r>
              <a:rPr lang="en-US" sz="3600" dirty="0" err="1">
                <a:solidFill>
                  <a:schemeClr val="bg1"/>
                </a:solidFill>
              </a:rPr>
              <a:t>TableScan</a:t>
            </a:r>
            <a:endParaRPr lang="en-US" dirty="0">
              <a:solidFill>
                <a:schemeClr val="bg1"/>
              </a:solidFill>
            </a:endParaRPr>
          </a:p>
        </p:txBody>
      </p:sp>
      <p:pic>
        <p:nvPicPr>
          <p:cNvPr id="5" name="Picture 4">
            <a:extLst>
              <a:ext uri="{FF2B5EF4-FFF2-40B4-BE49-F238E27FC236}">
                <a16:creationId xmlns:a16="http://schemas.microsoft.com/office/drawing/2014/main" id="{E1049854-9230-83F0-7D7C-856C4277844D}"/>
              </a:ext>
            </a:extLst>
          </p:cNvPr>
          <p:cNvPicPr>
            <a:picLocks noChangeAspect="1"/>
          </p:cNvPicPr>
          <p:nvPr/>
        </p:nvPicPr>
        <p:blipFill>
          <a:blip r:embed="rId5"/>
          <a:srcRect r="277"/>
          <a:stretch/>
        </p:blipFill>
        <p:spPr>
          <a:xfrm>
            <a:off x="1441313" y="1605036"/>
            <a:ext cx="9093741" cy="5083446"/>
          </a:xfrm>
          <a:prstGeom prst="rect">
            <a:avLst/>
          </a:prstGeom>
          <a:effectLst>
            <a:outerShdw blurRad="177800" dist="38100" dir="4800000" sx="101000" sy="101000" algn="tr" rotWithShape="0">
              <a:prstClr val="black">
                <a:alpha val="40000"/>
              </a:prstClr>
            </a:outerShdw>
          </a:effectLst>
        </p:spPr>
      </p:pic>
      <p:pic>
        <p:nvPicPr>
          <p:cNvPr id="8" name="Audio 7">
            <a:hlinkClick r:id="" action="ppaction://media"/>
            <a:extLst>
              <a:ext uri="{FF2B5EF4-FFF2-40B4-BE49-F238E27FC236}">
                <a16:creationId xmlns:a16="http://schemas.microsoft.com/office/drawing/2014/main" id="{50F9C8A7-A9F3-73F6-48C0-EBBAC7046C7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40012682"/>
      </p:ext>
    </p:extLst>
  </p:cSld>
  <p:clrMapOvr>
    <a:masterClrMapping/>
  </p:clrMapOvr>
  <mc:AlternateContent xmlns:mc="http://schemas.openxmlformats.org/markup-compatibility/2006" xmlns:p14="http://schemas.microsoft.com/office/powerpoint/2010/main">
    <mc:Choice Requires="p14">
      <p:transition spd="med" p14:dur="700" advTm="29613">
        <p:fade/>
      </p:transition>
    </mc:Choice>
    <mc:Fallback xmlns="">
      <p:transition spd="med" advTm="296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9BB1-92E2-EDC6-0528-4C75539770D0}"/>
              </a:ext>
            </a:extLst>
          </p:cNvPr>
          <p:cNvSpPr>
            <a:spLocks noGrp="1"/>
          </p:cNvSpPr>
          <p:nvPr>
            <p:ph type="title"/>
          </p:nvPr>
        </p:nvSpPr>
        <p:spPr/>
        <p:txBody>
          <a:bodyPr/>
          <a:lstStyle/>
          <a:p>
            <a:r>
              <a:rPr lang="en-US" b="1" dirty="0"/>
              <a:t>Cloud Based Development Principles</a:t>
            </a:r>
            <a:endParaRPr lang="en-US" dirty="0"/>
          </a:p>
        </p:txBody>
      </p:sp>
      <p:sp>
        <p:nvSpPr>
          <p:cNvPr id="3" name="Content Placeholder 2">
            <a:extLst>
              <a:ext uri="{FF2B5EF4-FFF2-40B4-BE49-F238E27FC236}">
                <a16:creationId xmlns:a16="http://schemas.microsoft.com/office/drawing/2014/main" id="{1F1D8B87-E9DB-6995-8FB5-49E3CD6D4057}"/>
              </a:ext>
            </a:extLst>
          </p:cNvPr>
          <p:cNvSpPr>
            <a:spLocks noGrp="1"/>
          </p:cNvSpPr>
          <p:nvPr>
            <p:ph idx="1"/>
          </p:nvPr>
        </p:nvSpPr>
        <p:spPr>
          <a:xfrm>
            <a:off x="838200" y="1825625"/>
            <a:ext cx="5502836" cy="4351338"/>
          </a:xfrm>
        </p:spPr>
        <p:txBody>
          <a:bodyPr vert="horz" lIns="91440" tIns="45720" rIns="91440" bIns="45720" rtlCol="0" anchor="t">
            <a:normAutofit fontScale="77500" lnSpcReduction="20000"/>
          </a:bodyPr>
          <a:lstStyle/>
          <a:p>
            <a:pPr marL="0" indent="0">
              <a:buNone/>
            </a:pPr>
            <a:r>
              <a:rPr lang="en-US" b="1" dirty="0">
                <a:ea typeface="+mn-lt"/>
                <a:cs typeface="+mn-lt"/>
              </a:rPr>
              <a:t>Elasticity in the Cloud:</a:t>
            </a:r>
            <a:endParaRPr lang="en-US" dirty="0">
              <a:ea typeface="+mn-lt"/>
              <a:cs typeface="+mn-lt"/>
            </a:endParaRPr>
          </a:p>
          <a:p>
            <a:pPr marL="914400" lvl="1"/>
            <a:r>
              <a:rPr lang="en-US" b="1" dirty="0">
                <a:ea typeface="+mn-lt"/>
                <a:cs typeface="+mn-lt"/>
              </a:rPr>
              <a:t>Definition</a:t>
            </a:r>
            <a:r>
              <a:rPr lang="en-US" dirty="0">
                <a:ea typeface="+mn-lt"/>
                <a:cs typeface="+mn-lt"/>
              </a:rPr>
              <a:t>: Elasticity is the ability of cloud resources to automatically scale up or down based on demand.</a:t>
            </a:r>
          </a:p>
          <a:p>
            <a:pPr marL="914400" lvl="1"/>
            <a:r>
              <a:rPr lang="en-US" b="1" dirty="0">
                <a:ea typeface="+mn-lt"/>
                <a:cs typeface="+mn-lt"/>
              </a:rPr>
              <a:t>Application in AWS</a:t>
            </a:r>
            <a:r>
              <a:rPr lang="en-US" dirty="0">
                <a:ea typeface="+mn-lt"/>
                <a:cs typeface="+mn-lt"/>
              </a:rPr>
              <a:t>: AWS dynamically allocates resources as needed, ensuring applications remain responsive during high traffic and cost-efficient during low demand.</a:t>
            </a:r>
            <a:endParaRPr lang="en-US" dirty="0"/>
          </a:p>
          <a:p>
            <a:pPr marL="0" indent="0">
              <a:buNone/>
            </a:pPr>
            <a:r>
              <a:rPr lang="en-US" b="1" dirty="0">
                <a:ea typeface="+mn-lt"/>
                <a:cs typeface="+mn-lt"/>
              </a:rPr>
              <a:t>Pay-for-Use Model:</a:t>
            </a:r>
            <a:endParaRPr lang="en-US" dirty="0">
              <a:ea typeface="+mn-lt"/>
              <a:cs typeface="+mn-lt"/>
            </a:endParaRPr>
          </a:p>
          <a:p>
            <a:pPr marL="914400" lvl="1" indent="-457200"/>
            <a:r>
              <a:rPr lang="en-US" b="1" dirty="0">
                <a:ea typeface="+mn-lt"/>
                <a:cs typeface="+mn-lt"/>
              </a:rPr>
              <a:t>Definition</a:t>
            </a:r>
            <a:r>
              <a:rPr lang="en-US" dirty="0">
                <a:ea typeface="+mn-lt"/>
                <a:cs typeface="+mn-lt"/>
              </a:rPr>
              <a:t>: Pay-for-use means you’re billed only for the actual amount of resources used.</a:t>
            </a:r>
          </a:p>
          <a:p>
            <a:pPr marL="914400" lvl="1" indent="-457200"/>
            <a:r>
              <a:rPr lang="en-US" b="1" dirty="0">
                <a:ea typeface="+mn-lt"/>
                <a:cs typeface="+mn-lt"/>
              </a:rPr>
              <a:t>AWS Example</a:t>
            </a:r>
            <a:r>
              <a:rPr lang="en-US" dirty="0">
                <a:ea typeface="+mn-lt"/>
                <a:cs typeface="+mn-lt"/>
              </a:rPr>
              <a:t>: In this project, services like Lambda and S3 follow this model, charging only for execution time and storage used, rather than for reserved capacity.</a:t>
            </a:r>
            <a:endParaRPr lang="en-US" dirty="0"/>
          </a:p>
          <a:p>
            <a:pPr lvl="1"/>
            <a:endParaRPr lang="en-US" dirty="0"/>
          </a:p>
        </p:txBody>
      </p:sp>
      <p:pic>
        <p:nvPicPr>
          <p:cNvPr id="4" name="Picture 3" descr="Capacity vs Usage (Traditional Data Center) graph. The X axis is &quot;Time&quot; and the Y axis is &quot;Computer Power&quot;. A blue line representing &quot;Planned Capacity&quot; goes up at regular intervals. A red line representing &quot;Actual Usage&quot; is more smooth. A dip in Actual Usage is labeled &quot;waste&quot;. A plateau in &quot;Planned Capacity&quot; is labeled &quot;Customer dissatisfaction&quot;.">
            <a:extLst>
              <a:ext uri="{FF2B5EF4-FFF2-40B4-BE49-F238E27FC236}">
                <a16:creationId xmlns:a16="http://schemas.microsoft.com/office/drawing/2014/main" id="{23878F5D-B62B-F62B-6DE0-DB13F13C9D32}"/>
              </a:ext>
            </a:extLst>
          </p:cNvPr>
          <p:cNvPicPr>
            <a:picLocks noChangeAspect="1"/>
          </p:cNvPicPr>
          <p:nvPr/>
        </p:nvPicPr>
        <p:blipFill>
          <a:blip r:embed="rId5"/>
          <a:stretch>
            <a:fillRect/>
          </a:stretch>
        </p:blipFill>
        <p:spPr>
          <a:xfrm>
            <a:off x="6634163" y="2066925"/>
            <a:ext cx="4714875" cy="3543300"/>
          </a:xfrm>
          <a:prstGeom prst="rect">
            <a:avLst/>
          </a:prstGeom>
          <a:ln>
            <a:noFill/>
          </a:ln>
          <a:effectLst>
            <a:outerShdw blurRad="292100" dist="139700" dir="2700000" algn="tl" rotWithShape="0">
              <a:srgbClr val="333333">
                <a:alpha val="65000"/>
              </a:srgbClr>
            </a:outerShdw>
          </a:effectLst>
        </p:spPr>
      </p:pic>
      <p:pic>
        <p:nvPicPr>
          <p:cNvPr id="7" name="Audio 6">
            <a:hlinkClick r:id="" action="ppaction://media"/>
            <a:extLst>
              <a:ext uri="{FF2B5EF4-FFF2-40B4-BE49-F238E27FC236}">
                <a16:creationId xmlns:a16="http://schemas.microsoft.com/office/drawing/2014/main" id="{5F4B8683-EECE-79CD-DADD-7C85EF0A68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8200735"/>
      </p:ext>
    </p:extLst>
  </p:cSld>
  <p:clrMapOvr>
    <a:masterClrMapping/>
  </p:clrMapOvr>
  <mc:AlternateContent xmlns:mc="http://schemas.openxmlformats.org/markup-compatibility/2006" xmlns:p14="http://schemas.microsoft.com/office/powerpoint/2010/main">
    <mc:Choice Requires="p14">
      <p:transition spd="med" p14:dur="700" advTm="59885">
        <p:fade/>
      </p:transition>
    </mc:Choice>
    <mc:Fallback xmlns="">
      <p:transition spd="med" advTm="598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CB6C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8909-1767-2899-9B69-36772458C05F}"/>
              </a:ext>
            </a:extLst>
          </p:cNvPr>
          <p:cNvSpPr>
            <a:spLocks noGrp="1"/>
          </p:cNvSpPr>
          <p:nvPr>
            <p:ph type="title"/>
          </p:nvPr>
        </p:nvSpPr>
        <p:spPr/>
        <p:txBody>
          <a:bodyPr/>
          <a:lstStyle/>
          <a:p>
            <a:r>
              <a:rPr lang="en-US" b="1" dirty="0">
                <a:solidFill>
                  <a:schemeClr val="bg1"/>
                </a:solidFill>
              </a:rPr>
              <a:t>Securing Your Cloud Application</a:t>
            </a:r>
            <a:endParaRPr lang="en-US" dirty="0">
              <a:solidFill>
                <a:schemeClr val="bg1"/>
              </a:solidFill>
            </a:endParaRPr>
          </a:p>
        </p:txBody>
      </p:sp>
      <p:sp>
        <p:nvSpPr>
          <p:cNvPr id="3" name="Content Placeholder 2">
            <a:extLst>
              <a:ext uri="{FF2B5EF4-FFF2-40B4-BE49-F238E27FC236}">
                <a16:creationId xmlns:a16="http://schemas.microsoft.com/office/drawing/2014/main" id="{DEDC4B11-2038-A356-84F0-33DC70241B42}"/>
              </a:ext>
            </a:extLst>
          </p:cNvPr>
          <p:cNvSpPr>
            <a:spLocks noGrp="1"/>
          </p:cNvSpPr>
          <p:nvPr>
            <p:ph idx="1"/>
          </p:nvPr>
        </p:nvSpPr>
        <p:spPr>
          <a:xfrm>
            <a:off x="838200" y="1825625"/>
            <a:ext cx="6827014" cy="4480878"/>
          </a:xfrm>
        </p:spPr>
        <p:txBody>
          <a:bodyPr vert="horz" lIns="91440" tIns="45720" rIns="91440" bIns="45720" rtlCol="0" anchor="t">
            <a:normAutofit fontScale="55000" lnSpcReduction="20000"/>
          </a:bodyPr>
          <a:lstStyle/>
          <a:p>
            <a:pPr marL="0" indent="0">
              <a:buNone/>
            </a:pPr>
            <a:r>
              <a:rPr lang="en-US" sz="2900" b="1" dirty="0">
                <a:solidFill>
                  <a:schemeClr val="bg1"/>
                </a:solidFill>
                <a:ea typeface="+mn-lt"/>
                <a:cs typeface="+mn-lt"/>
              </a:rPr>
              <a:t>Preventing Unauthorized Access:</a:t>
            </a:r>
            <a:endParaRPr lang="en-US" sz="2900" dirty="0">
              <a:solidFill>
                <a:schemeClr val="bg1"/>
              </a:solidFill>
            </a:endParaRPr>
          </a:p>
          <a:p>
            <a:r>
              <a:rPr lang="en-US" sz="2900" b="1" dirty="0">
                <a:solidFill>
                  <a:schemeClr val="bg1"/>
                </a:solidFill>
                <a:ea typeface="+mn-lt"/>
                <a:cs typeface="+mn-lt"/>
              </a:rPr>
              <a:t>Access Controls</a:t>
            </a:r>
            <a:r>
              <a:rPr lang="en-US" sz="2900" dirty="0">
                <a:solidFill>
                  <a:schemeClr val="bg1"/>
                </a:solidFill>
                <a:ea typeface="+mn-lt"/>
                <a:cs typeface="+mn-lt"/>
              </a:rPr>
              <a:t>: Implemented identity and access management (IAM) roles and policies to define who can access specific resources.</a:t>
            </a:r>
            <a:endParaRPr lang="en-US" sz="2900" dirty="0">
              <a:solidFill>
                <a:schemeClr val="bg1"/>
              </a:solidFill>
            </a:endParaRPr>
          </a:p>
          <a:p>
            <a:r>
              <a:rPr lang="en-US" sz="2900" b="1" dirty="0">
                <a:solidFill>
                  <a:schemeClr val="bg1"/>
                </a:solidFill>
                <a:ea typeface="+mn-lt"/>
                <a:cs typeface="+mn-lt"/>
              </a:rPr>
              <a:t>Role-Based Access</a:t>
            </a:r>
            <a:r>
              <a:rPr lang="en-US" sz="2900" dirty="0">
                <a:solidFill>
                  <a:schemeClr val="bg1"/>
                </a:solidFill>
                <a:ea typeface="+mn-lt"/>
                <a:cs typeface="+mn-lt"/>
              </a:rPr>
              <a:t>: Used roles to assign permissions, ensuring only authorized users and functions can access sensitive parts of the application.</a:t>
            </a:r>
          </a:p>
          <a:p>
            <a:pPr marL="0" indent="0">
              <a:buNone/>
            </a:pPr>
            <a:r>
              <a:rPr lang="en-US" sz="2900" b="1" dirty="0">
                <a:solidFill>
                  <a:schemeClr val="bg1"/>
                </a:solidFill>
                <a:ea typeface="+mn-lt"/>
                <a:cs typeface="+mn-lt"/>
              </a:rPr>
              <a:t>Roles and Policies in AWS:</a:t>
            </a:r>
            <a:endParaRPr lang="en-US" sz="2900" dirty="0">
              <a:solidFill>
                <a:schemeClr val="bg1"/>
              </a:solidFill>
            </a:endParaRPr>
          </a:p>
          <a:p>
            <a:r>
              <a:rPr lang="en-US" sz="2900" b="1" dirty="0">
                <a:solidFill>
                  <a:schemeClr val="bg1"/>
                </a:solidFill>
                <a:ea typeface="+mn-lt"/>
                <a:cs typeface="+mn-lt"/>
              </a:rPr>
              <a:t>Roles and Policies Relationship</a:t>
            </a:r>
            <a:r>
              <a:rPr lang="en-US" sz="2900" dirty="0">
                <a:solidFill>
                  <a:schemeClr val="bg1"/>
                </a:solidFill>
                <a:ea typeface="+mn-lt"/>
                <a:cs typeface="+mn-lt"/>
              </a:rPr>
              <a:t>: Policies define what actions are allowed, while roles are assigned to users or services to enforce these policies.</a:t>
            </a:r>
          </a:p>
          <a:p>
            <a:r>
              <a:rPr lang="en-US" sz="2900" b="1" dirty="0">
                <a:solidFill>
                  <a:schemeClr val="bg1"/>
                </a:solidFill>
                <a:ea typeface="+mn-lt"/>
                <a:cs typeface="+mn-lt"/>
              </a:rPr>
              <a:t>Custom Policies Created</a:t>
            </a:r>
            <a:r>
              <a:rPr lang="en-US" sz="2900" dirty="0">
                <a:solidFill>
                  <a:schemeClr val="bg1"/>
                </a:solidFill>
                <a:ea typeface="+mn-lt"/>
                <a:cs typeface="+mn-lt"/>
              </a:rPr>
              <a:t>: Developed custom policies to limit access to specific S3 buckets, Lambda functions, and DynamoDB tables.</a:t>
            </a:r>
            <a:endParaRPr lang="en-US" sz="2900" dirty="0">
              <a:solidFill>
                <a:schemeClr val="bg1"/>
              </a:solidFill>
            </a:endParaRPr>
          </a:p>
          <a:p>
            <a:pPr marL="0" indent="0">
              <a:buNone/>
            </a:pPr>
            <a:r>
              <a:rPr lang="en-US" sz="2900" b="1" dirty="0">
                <a:solidFill>
                  <a:schemeClr val="bg1"/>
                </a:solidFill>
                <a:ea typeface="+mn-lt"/>
                <a:cs typeface="+mn-lt"/>
              </a:rPr>
              <a:t>Securing Connections (Lambda and API Gateway):</a:t>
            </a:r>
            <a:endParaRPr lang="en-US" sz="2900" dirty="0">
              <a:solidFill>
                <a:schemeClr val="bg1"/>
              </a:solidFill>
            </a:endParaRPr>
          </a:p>
          <a:p>
            <a:r>
              <a:rPr lang="en-US" sz="2900" b="1" dirty="0">
                <a:solidFill>
                  <a:schemeClr val="bg1"/>
                </a:solidFill>
                <a:ea typeface="+mn-lt"/>
                <a:cs typeface="+mn-lt"/>
              </a:rPr>
              <a:t>Connection Security</a:t>
            </a:r>
            <a:r>
              <a:rPr lang="en-US" sz="2900" dirty="0">
                <a:solidFill>
                  <a:schemeClr val="bg1"/>
                </a:solidFill>
                <a:ea typeface="+mn-lt"/>
                <a:cs typeface="+mn-lt"/>
              </a:rPr>
              <a:t>: Secured interactions between API Gateway and Lambda with IAM (Identity and Access Management) permissions, restricting access based on user roles.</a:t>
            </a:r>
            <a:endParaRPr lang="en-US" sz="2900" dirty="0">
              <a:solidFill>
                <a:schemeClr val="bg1"/>
              </a:solidFill>
            </a:endParaRPr>
          </a:p>
          <a:p>
            <a:r>
              <a:rPr lang="en-US" sz="2900" b="1" dirty="0">
                <a:solidFill>
                  <a:schemeClr val="bg1"/>
                </a:solidFill>
                <a:ea typeface="+mn-lt"/>
                <a:cs typeface="+mn-lt"/>
              </a:rPr>
              <a:t>Database and S3 Security</a:t>
            </a:r>
            <a:r>
              <a:rPr lang="en-US" sz="2900" dirty="0">
                <a:solidFill>
                  <a:schemeClr val="bg1"/>
                </a:solidFill>
                <a:ea typeface="+mn-lt"/>
                <a:cs typeface="+mn-lt"/>
              </a:rPr>
              <a:t>: Limited access to DynamoDB and S3 by setting permissions that control who can read, write, or delete data.</a:t>
            </a:r>
            <a:endParaRPr lang="en-US" sz="2900" dirty="0">
              <a:solidFill>
                <a:schemeClr val="bg1"/>
              </a:solidFill>
            </a:endParaRPr>
          </a:p>
          <a:p>
            <a:endParaRPr lang="en-US" dirty="0">
              <a:solidFill>
                <a:schemeClr val="bg1"/>
              </a:solidFill>
            </a:endParaRPr>
          </a:p>
        </p:txBody>
      </p:sp>
      <p:pic>
        <p:nvPicPr>
          <p:cNvPr id="10" name="Picture 9" descr="Transparent padlock">
            <a:extLst>
              <a:ext uri="{FF2B5EF4-FFF2-40B4-BE49-F238E27FC236}">
                <a16:creationId xmlns:a16="http://schemas.microsoft.com/office/drawing/2014/main" id="{FD26774F-F94F-C340-C253-5C355D9946A7}"/>
              </a:ext>
            </a:extLst>
          </p:cNvPr>
          <p:cNvPicPr>
            <a:picLocks noChangeAspect="1"/>
          </p:cNvPicPr>
          <p:nvPr/>
        </p:nvPicPr>
        <p:blipFill>
          <a:blip r:embed="rId5" cstate="print">
            <a:extLst>
              <a:ext uri="{28A0092B-C50C-407E-A947-70E740481C1C}">
                <a14:useLocalDpi xmlns:a14="http://schemas.microsoft.com/office/drawing/2010/main" val="0"/>
              </a:ext>
            </a:extLst>
          </a:blip>
          <a:srcRect l="3271" t="9054" r="33229" b="6991"/>
          <a:stretch/>
        </p:blipFill>
        <p:spPr>
          <a:xfrm>
            <a:off x="8865704" y="3865125"/>
            <a:ext cx="2584174" cy="223808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B55ABB5-C058-9265-D818-3E7093174299}"/>
              </a:ext>
            </a:extLst>
          </p:cNvPr>
          <p:cNvPicPr>
            <a:picLocks noChangeAspect="1"/>
          </p:cNvPicPr>
          <p:nvPr/>
        </p:nvPicPr>
        <p:blipFill>
          <a:blip r:embed="rId6"/>
          <a:stretch>
            <a:fillRect/>
          </a:stretch>
        </p:blipFill>
        <p:spPr>
          <a:xfrm>
            <a:off x="7665214" y="1566979"/>
            <a:ext cx="4069587" cy="2034794"/>
          </a:xfrm>
          <a:prstGeom prst="rect">
            <a:avLst/>
          </a:prstGeom>
          <a:ln>
            <a:noFill/>
          </a:ln>
          <a:effectLst>
            <a:outerShdw blurRad="292100" dist="139700" dir="2700000" algn="tl" rotWithShape="0">
              <a:srgbClr val="333333">
                <a:alpha val="65000"/>
              </a:srgbClr>
            </a:outerShdw>
          </a:effectLst>
        </p:spPr>
      </p:pic>
      <p:pic>
        <p:nvPicPr>
          <p:cNvPr id="13" name="Audio 12">
            <a:hlinkClick r:id="" action="ppaction://media"/>
            <a:extLst>
              <a:ext uri="{FF2B5EF4-FFF2-40B4-BE49-F238E27FC236}">
                <a16:creationId xmlns:a16="http://schemas.microsoft.com/office/drawing/2014/main" id="{ABF8977C-8A3A-4E52-FE1B-CCBF3378B14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0438028"/>
      </p:ext>
    </p:extLst>
  </p:cSld>
  <p:clrMapOvr>
    <a:masterClrMapping/>
  </p:clrMapOvr>
  <mc:AlternateContent xmlns:mc="http://schemas.openxmlformats.org/markup-compatibility/2006" xmlns:p14="http://schemas.microsoft.com/office/powerpoint/2010/main">
    <mc:Choice Requires="p14">
      <p:transition spd="med" p14:dur="700" advTm="50759">
        <p:fade/>
      </p:transition>
    </mc:Choice>
    <mc:Fallback xmlns="">
      <p:transition spd="med" advTm="507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E5CD0E-0939-9CFB-2659-5ACB5F0C922F}"/>
              </a:ext>
            </a:extLst>
          </p:cNvPr>
          <p:cNvPicPr>
            <a:picLocks noChangeAspect="1"/>
          </p:cNvPicPr>
          <p:nvPr/>
        </p:nvPicPr>
        <p:blipFill>
          <a:blip r:embed="rId5"/>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74F2533D-C40F-86F5-66C8-F9A7D3CD08A4}"/>
              </a:ext>
            </a:extLst>
          </p:cNvPr>
          <p:cNvSpPr>
            <a:spLocks noGrp="1"/>
          </p:cNvSpPr>
          <p:nvPr>
            <p:ph type="title"/>
          </p:nvPr>
        </p:nvSpPr>
        <p:spPr/>
        <p:txBody>
          <a:bodyPr/>
          <a:lstStyle/>
          <a:p>
            <a:r>
              <a:rPr lang="en-US" b="1" dirty="0">
                <a:solidFill>
                  <a:schemeClr val="bg1"/>
                </a:solidFill>
              </a:rPr>
              <a:t>Conclusion</a:t>
            </a:r>
            <a:endParaRPr lang="en-US" dirty="0">
              <a:solidFill>
                <a:schemeClr val="bg1"/>
              </a:solidFill>
            </a:endParaRPr>
          </a:p>
        </p:txBody>
      </p:sp>
      <p:sp>
        <p:nvSpPr>
          <p:cNvPr id="3" name="Content Placeholder 2">
            <a:extLst>
              <a:ext uri="{FF2B5EF4-FFF2-40B4-BE49-F238E27FC236}">
                <a16:creationId xmlns:a16="http://schemas.microsoft.com/office/drawing/2014/main" id="{B3719BB1-9BB8-C602-5C7B-3CA347F9EF32}"/>
              </a:ext>
            </a:extLst>
          </p:cNvPr>
          <p:cNvSpPr>
            <a:spLocks noGrp="1"/>
          </p:cNvSpPr>
          <p:nvPr>
            <p:ph idx="1"/>
          </p:nvPr>
        </p:nvSpPr>
        <p:spPr>
          <a:xfrm>
            <a:off x="838200" y="1825625"/>
            <a:ext cx="8042984" cy="4351338"/>
          </a:xfrm>
        </p:spPr>
        <p:txBody>
          <a:bodyPr vert="horz" lIns="91440" tIns="45720" rIns="91440" bIns="45720" rtlCol="0" anchor="t">
            <a:normAutofit fontScale="92500" lnSpcReduction="10000"/>
          </a:bodyPr>
          <a:lstStyle/>
          <a:p>
            <a:pPr>
              <a:buNone/>
            </a:pPr>
            <a:r>
              <a:rPr lang="en-US" b="1" dirty="0">
                <a:solidFill>
                  <a:schemeClr val="bg1"/>
                </a:solidFill>
                <a:ea typeface="+mn-lt"/>
                <a:cs typeface="+mn-lt"/>
              </a:rPr>
              <a:t>Key Takeaways:</a:t>
            </a:r>
            <a:endParaRPr lang="en-US" dirty="0">
              <a:solidFill>
                <a:schemeClr val="bg1"/>
              </a:solidFill>
            </a:endParaRPr>
          </a:p>
          <a:p>
            <a:r>
              <a:rPr lang="en-US" b="1" dirty="0">
                <a:solidFill>
                  <a:schemeClr val="bg1"/>
                </a:solidFill>
                <a:ea typeface="+mn-lt"/>
                <a:cs typeface="+mn-lt"/>
              </a:rPr>
              <a:t>Cloud Migration Process</a:t>
            </a:r>
            <a:r>
              <a:rPr lang="en-US" dirty="0">
                <a:solidFill>
                  <a:schemeClr val="bg1"/>
                </a:solidFill>
                <a:ea typeface="+mn-lt"/>
                <a:cs typeface="+mn-lt"/>
              </a:rPr>
              <a:t>: From containerization to serverless APIs, the project demonstrates a complete migration from a full-stack application to a cloud-native architecture on AWS.</a:t>
            </a:r>
          </a:p>
          <a:p>
            <a:r>
              <a:rPr lang="en-US" b="1" dirty="0">
                <a:solidFill>
                  <a:schemeClr val="bg1"/>
                </a:solidFill>
                <a:ea typeface="+mn-lt"/>
                <a:cs typeface="+mn-lt"/>
              </a:rPr>
              <a:t>Benefits of Serverless</a:t>
            </a:r>
            <a:r>
              <a:rPr lang="en-US" dirty="0">
                <a:solidFill>
                  <a:schemeClr val="bg1"/>
                </a:solidFill>
                <a:ea typeface="+mn-lt"/>
                <a:cs typeface="+mn-lt"/>
              </a:rPr>
              <a:t>: Using AWS services like Lambda, API Gateway, and S3 allows for scalable, cost-effective, and responsive applications.</a:t>
            </a:r>
          </a:p>
          <a:p>
            <a:r>
              <a:rPr lang="en-US" b="1" dirty="0">
                <a:solidFill>
                  <a:schemeClr val="bg1"/>
                </a:solidFill>
                <a:ea typeface="+mn-lt"/>
                <a:cs typeface="+mn-lt"/>
              </a:rPr>
              <a:t>Security and Efficiency</a:t>
            </a:r>
            <a:r>
              <a:rPr lang="en-US" dirty="0">
                <a:solidFill>
                  <a:schemeClr val="bg1"/>
                </a:solidFill>
                <a:ea typeface="+mn-lt"/>
                <a:cs typeface="+mn-lt"/>
              </a:rPr>
              <a:t>: With IAM roles and policies, AWS ensures secure access control, and the pay-for-use model provides efficient resource utilization.</a:t>
            </a:r>
            <a:endParaRPr lang="en-US" dirty="0">
              <a:solidFill>
                <a:schemeClr val="bg1"/>
              </a:solidFill>
            </a:endParaRPr>
          </a:p>
          <a:p>
            <a:pPr marL="0" indent="0">
              <a:buNone/>
            </a:pPr>
            <a:endParaRPr lang="en-US" dirty="0">
              <a:solidFill>
                <a:schemeClr val="bg1"/>
              </a:solidFill>
            </a:endParaRPr>
          </a:p>
        </p:txBody>
      </p:sp>
      <p:grpSp>
        <p:nvGrpSpPr>
          <p:cNvPr id="5" name="Group 4">
            <a:extLst>
              <a:ext uri="{FF2B5EF4-FFF2-40B4-BE49-F238E27FC236}">
                <a16:creationId xmlns:a16="http://schemas.microsoft.com/office/drawing/2014/main" id="{76FE1CCC-D658-A363-1B17-9AD1BD5858A3}"/>
              </a:ext>
            </a:extLst>
          </p:cNvPr>
          <p:cNvGrpSpPr/>
          <p:nvPr/>
        </p:nvGrpSpPr>
        <p:grpSpPr>
          <a:xfrm>
            <a:off x="9764211" y="1246538"/>
            <a:ext cx="1589589" cy="5678930"/>
            <a:chOff x="6743029" y="1474846"/>
            <a:chExt cx="1589589" cy="5678930"/>
          </a:xfrm>
        </p:grpSpPr>
        <p:pic>
          <p:nvPicPr>
            <p:cNvPr id="6" name="Graphic 5" descr="Cloud outline">
              <a:extLst>
                <a:ext uri="{FF2B5EF4-FFF2-40B4-BE49-F238E27FC236}">
                  <a16:creationId xmlns:a16="http://schemas.microsoft.com/office/drawing/2014/main" id="{D85395AE-DBAB-B8FA-67B8-3810C01895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3029" y="1474846"/>
              <a:ext cx="1589589" cy="1599235"/>
            </a:xfrm>
            <a:prstGeom prst="rect">
              <a:avLst/>
            </a:prstGeom>
          </p:spPr>
        </p:pic>
        <p:pic>
          <p:nvPicPr>
            <p:cNvPr id="7" name="Graphic 6" descr="Binary outline">
              <a:extLst>
                <a:ext uri="{FF2B5EF4-FFF2-40B4-BE49-F238E27FC236}">
                  <a16:creationId xmlns:a16="http://schemas.microsoft.com/office/drawing/2014/main" id="{4FEFE922-AF8F-C63E-BC2F-1956EFCC10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8211" y="2656900"/>
              <a:ext cx="914400" cy="866172"/>
            </a:xfrm>
            <a:prstGeom prst="rect">
              <a:avLst/>
            </a:prstGeom>
          </p:spPr>
        </p:pic>
        <p:pic>
          <p:nvPicPr>
            <p:cNvPr id="8" name="Graphic 7" descr="Binary outline">
              <a:extLst>
                <a:ext uri="{FF2B5EF4-FFF2-40B4-BE49-F238E27FC236}">
                  <a16:creationId xmlns:a16="http://schemas.microsoft.com/office/drawing/2014/main" id="{36A4B89B-3624-8966-081F-4EB73E3BB6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8210" y="3383439"/>
              <a:ext cx="914400" cy="866172"/>
            </a:xfrm>
            <a:prstGeom prst="rect">
              <a:avLst/>
            </a:prstGeom>
          </p:spPr>
        </p:pic>
        <p:pic>
          <p:nvPicPr>
            <p:cNvPr id="9" name="Graphic 8" descr="Binary outline">
              <a:extLst>
                <a:ext uri="{FF2B5EF4-FFF2-40B4-BE49-F238E27FC236}">
                  <a16:creationId xmlns:a16="http://schemas.microsoft.com/office/drawing/2014/main" id="{169528CC-420E-C68D-4213-EB79F6B28D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8211" y="4107803"/>
              <a:ext cx="914400" cy="866172"/>
            </a:xfrm>
            <a:prstGeom prst="rect">
              <a:avLst/>
            </a:prstGeom>
          </p:spPr>
        </p:pic>
        <p:pic>
          <p:nvPicPr>
            <p:cNvPr id="10" name="Graphic 9" descr="Binary outline">
              <a:extLst>
                <a:ext uri="{FF2B5EF4-FFF2-40B4-BE49-F238E27FC236}">
                  <a16:creationId xmlns:a16="http://schemas.microsoft.com/office/drawing/2014/main" id="{6A6440E5-752C-48E5-611D-E00CA678F8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8211" y="4830841"/>
              <a:ext cx="914400" cy="866172"/>
            </a:xfrm>
            <a:prstGeom prst="rect">
              <a:avLst/>
            </a:prstGeom>
          </p:spPr>
        </p:pic>
        <p:pic>
          <p:nvPicPr>
            <p:cNvPr id="11" name="Graphic 10" descr="Binary outline">
              <a:extLst>
                <a:ext uri="{FF2B5EF4-FFF2-40B4-BE49-F238E27FC236}">
                  <a16:creationId xmlns:a16="http://schemas.microsoft.com/office/drawing/2014/main" id="{E615B5B9-3C92-2F3E-FDA8-935AE483FC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8210" y="5570428"/>
              <a:ext cx="914400" cy="866172"/>
            </a:xfrm>
            <a:prstGeom prst="rect">
              <a:avLst/>
            </a:prstGeom>
          </p:spPr>
        </p:pic>
        <p:pic>
          <p:nvPicPr>
            <p:cNvPr id="12" name="Graphic 11" descr="Binary outline">
              <a:extLst>
                <a:ext uri="{FF2B5EF4-FFF2-40B4-BE49-F238E27FC236}">
                  <a16:creationId xmlns:a16="http://schemas.microsoft.com/office/drawing/2014/main" id="{8FEEC534-5460-077C-ECA2-2E6D58D4F3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8210" y="6287604"/>
              <a:ext cx="914400" cy="866172"/>
            </a:xfrm>
            <a:prstGeom prst="rect">
              <a:avLst/>
            </a:prstGeom>
          </p:spPr>
        </p:pic>
      </p:grpSp>
      <p:pic>
        <p:nvPicPr>
          <p:cNvPr id="14" name="Audio 13">
            <a:hlinkClick r:id="" action="ppaction://media"/>
            <a:extLst>
              <a:ext uri="{FF2B5EF4-FFF2-40B4-BE49-F238E27FC236}">
                <a16:creationId xmlns:a16="http://schemas.microsoft.com/office/drawing/2014/main" id="{D4C5A7AC-4838-7787-99AF-680DAC5BD9F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87789161"/>
      </p:ext>
    </p:extLst>
  </p:cSld>
  <p:clrMapOvr>
    <a:masterClrMapping/>
  </p:clrMapOvr>
  <mc:AlternateContent xmlns:mc="http://schemas.openxmlformats.org/markup-compatibility/2006" xmlns:p14="http://schemas.microsoft.com/office/powerpoint/2010/main">
    <mc:Choice Requires="p14">
      <p:transition spd="med" p14:dur="700" advTm="41148">
        <p:fade/>
      </p:transition>
    </mc:Choice>
    <mc:Fallback xmlns="">
      <p:transition spd="med" advTm="411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20DC3A6-1AAD-AED3-4374-960629B8E7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7EDCAF-A3BD-5DD2-27BC-F76EC89ADDCA}"/>
              </a:ext>
            </a:extLst>
          </p:cNvPr>
          <p:cNvSpPr>
            <a:spLocks noGrp="1"/>
          </p:cNvSpPr>
          <p:nvPr>
            <p:ph type="title"/>
          </p:nvPr>
        </p:nvSpPr>
        <p:spPr>
          <a:xfrm>
            <a:off x="838200" y="365125"/>
            <a:ext cx="10515600" cy="841883"/>
          </a:xfrm>
        </p:spPr>
        <p:txBody>
          <a:bodyPr/>
          <a:lstStyle/>
          <a:p>
            <a:r>
              <a:rPr lang="en-US" b="1" dirty="0">
                <a:solidFill>
                  <a:schemeClr val="bg1"/>
                </a:solidFill>
              </a:rPr>
              <a:t>Citations</a:t>
            </a:r>
            <a:endParaRPr lang="en-US" dirty="0">
              <a:solidFill>
                <a:schemeClr val="bg1"/>
              </a:solidFill>
            </a:endParaRPr>
          </a:p>
        </p:txBody>
      </p:sp>
      <p:sp>
        <p:nvSpPr>
          <p:cNvPr id="3" name="Content Placeholder 2">
            <a:extLst>
              <a:ext uri="{FF2B5EF4-FFF2-40B4-BE49-F238E27FC236}">
                <a16:creationId xmlns:a16="http://schemas.microsoft.com/office/drawing/2014/main" id="{EFDA33AF-3938-A78F-3036-178827EE7767}"/>
              </a:ext>
            </a:extLst>
          </p:cNvPr>
          <p:cNvSpPr>
            <a:spLocks noGrp="1"/>
          </p:cNvSpPr>
          <p:nvPr>
            <p:ph idx="1"/>
          </p:nvPr>
        </p:nvSpPr>
        <p:spPr>
          <a:xfrm>
            <a:off x="838200" y="1253330"/>
            <a:ext cx="9795933" cy="5046885"/>
          </a:xfrm>
        </p:spPr>
        <p:txBody>
          <a:bodyPr vert="horz" lIns="91440" tIns="45720" rIns="91440" bIns="45720" rtlCol="0" anchor="t">
            <a:normAutofit/>
          </a:bodyPr>
          <a:lstStyle/>
          <a:p>
            <a:pPr marL="0" indent="0">
              <a:buNone/>
            </a:pPr>
            <a:r>
              <a:rPr lang="en-US" sz="1800" b="1" dirty="0">
                <a:solidFill>
                  <a:schemeClr val="bg1"/>
                </a:solidFill>
              </a:rPr>
              <a:t>Docker Containerization Diagram</a:t>
            </a:r>
          </a:p>
          <a:p>
            <a:pPr marL="914400" lvl="2" indent="-457200">
              <a:buNone/>
            </a:pPr>
            <a:r>
              <a:rPr lang="en-US" sz="1800" dirty="0">
                <a:solidFill>
                  <a:schemeClr val="bg1"/>
                </a:solidFill>
              </a:rPr>
              <a:t>Docker. (2024). </a:t>
            </a:r>
            <a:r>
              <a:rPr lang="en-US" sz="1800" b="0" i="1" dirty="0">
                <a:solidFill>
                  <a:schemeClr val="bg1"/>
                </a:solidFill>
                <a:effectLst/>
              </a:rPr>
              <a:t>Use Containers to Build, Share and Run Your Applications. </a:t>
            </a:r>
            <a:r>
              <a:rPr lang="en-US" sz="1800" dirty="0">
                <a:solidFill>
                  <a:schemeClr val="bg1"/>
                </a:solidFill>
              </a:rPr>
              <a:t>Docker. </a:t>
            </a:r>
            <a:r>
              <a:rPr lang="en-US" sz="1800" dirty="0">
                <a:solidFill>
                  <a:schemeClr val="bg1"/>
                </a:solidFill>
                <a:hlinkClick r:id="rId4">
                  <a:extLst>
                    <a:ext uri="{A12FA001-AC4F-418D-AE19-62706E023703}">
                      <ahyp:hlinkClr xmlns:ahyp="http://schemas.microsoft.com/office/drawing/2018/hyperlinkcolor" val="tx"/>
                    </a:ext>
                  </a:extLst>
                </a:hlinkClick>
              </a:rPr>
              <a:t>https://www.docker.com/resources/what-container/</a:t>
            </a:r>
            <a:endParaRPr lang="en-US" sz="1800" dirty="0">
              <a:solidFill>
                <a:schemeClr val="bg1"/>
              </a:solidFill>
            </a:endParaRPr>
          </a:p>
          <a:p>
            <a:pPr marL="457200" lvl="1" indent="-457200">
              <a:buNone/>
            </a:pPr>
            <a:r>
              <a:rPr lang="en-US" sz="1800" b="1" dirty="0">
                <a:solidFill>
                  <a:schemeClr val="bg1"/>
                </a:solidFill>
              </a:rPr>
              <a:t>API &amp; Lambda Diagram</a:t>
            </a:r>
          </a:p>
          <a:p>
            <a:pPr marL="914400" lvl="2" indent="-457200">
              <a:buNone/>
            </a:pPr>
            <a:r>
              <a:rPr lang="en-US" sz="1800" dirty="0">
                <a:solidFill>
                  <a:schemeClr val="bg1"/>
                </a:solidFill>
              </a:rPr>
              <a:t>Pandya, R. (December 4, 2024). </a:t>
            </a:r>
            <a:r>
              <a:rPr lang="en-US" sz="1800" i="1" dirty="0">
                <a:solidFill>
                  <a:schemeClr val="bg1"/>
                </a:solidFill>
              </a:rPr>
              <a:t>Event Driven Architecture with Amazon API Gateway, Amazon </a:t>
            </a:r>
            <a:r>
              <a:rPr lang="en-US" sz="1800" i="1" dirty="0" err="1">
                <a:solidFill>
                  <a:schemeClr val="bg1"/>
                </a:solidFill>
              </a:rPr>
              <a:t>EventBridge</a:t>
            </a:r>
            <a:r>
              <a:rPr lang="en-US" sz="1800" i="1" dirty="0">
                <a:solidFill>
                  <a:schemeClr val="bg1"/>
                </a:solidFill>
              </a:rPr>
              <a:t> and AWS Lambda.</a:t>
            </a:r>
            <a:r>
              <a:rPr lang="en-US" sz="1800" dirty="0">
                <a:solidFill>
                  <a:schemeClr val="bg1"/>
                </a:solidFill>
              </a:rPr>
              <a:t> Medium. </a:t>
            </a:r>
            <a:r>
              <a:rPr lang="en-US" sz="1800" dirty="0">
                <a:solidFill>
                  <a:schemeClr val="bg1"/>
                </a:solidFill>
                <a:hlinkClick r:id="rId5">
                  <a:extLst>
                    <a:ext uri="{A12FA001-AC4F-418D-AE19-62706E023703}">
                      <ahyp:hlinkClr xmlns:ahyp="http://schemas.microsoft.com/office/drawing/2018/hyperlinkcolor" val="tx"/>
                    </a:ext>
                  </a:extLst>
                </a:hlinkClick>
              </a:rPr>
              <a:t>https://medium.com/@rplearn06/event-driven-architecture-with-amazon-api-gateway-amazon-eventbridge-and-aws-lambda-7b51d9f41841</a:t>
            </a:r>
            <a:endParaRPr lang="en-US" sz="1800" dirty="0">
              <a:solidFill>
                <a:schemeClr val="bg1"/>
              </a:solidFill>
            </a:endParaRPr>
          </a:p>
          <a:p>
            <a:pPr marL="457200" lvl="1" indent="-457200">
              <a:buNone/>
            </a:pPr>
            <a:r>
              <a:rPr lang="en-US" sz="1800" b="1" dirty="0">
                <a:solidFill>
                  <a:schemeClr val="bg1"/>
                </a:solidFill>
              </a:rPr>
              <a:t>S3 Bucket Use Diagram</a:t>
            </a:r>
          </a:p>
          <a:p>
            <a:pPr marL="914400" lvl="2" indent="-457200">
              <a:buNone/>
            </a:pPr>
            <a:r>
              <a:rPr lang="en-US" sz="1800" dirty="0">
                <a:solidFill>
                  <a:schemeClr val="bg1"/>
                </a:solidFill>
              </a:rPr>
              <a:t>Alles, P., (March 7, 2024). </a:t>
            </a:r>
            <a:r>
              <a:rPr lang="en-US" sz="1800" i="1" dirty="0">
                <a:solidFill>
                  <a:schemeClr val="bg1"/>
                </a:solidFill>
              </a:rPr>
              <a:t>Expand AWS S3 Content Search capability from File name search to Advanced Query Search.</a:t>
            </a:r>
            <a:r>
              <a:rPr lang="en-US" sz="1800" dirty="0">
                <a:solidFill>
                  <a:schemeClr val="bg1"/>
                </a:solidFill>
              </a:rPr>
              <a:t> Medium. </a:t>
            </a:r>
            <a:r>
              <a:rPr lang="en-US" sz="1800" dirty="0">
                <a:solidFill>
                  <a:schemeClr val="bg1"/>
                </a:solidFill>
                <a:hlinkClick r:id="rId6"/>
              </a:rPr>
              <a:t>https://medium.com/@paulallles/expand-aws-s3-content-search-capability-from-file-name-search-to-advanced-query-search-0dfd99903565</a:t>
            </a:r>
            <a:endParaRPr lang="en-US" sz="1800" dirty="0">
              <a:solidFill>
                <a:schemeClr val="bg1"/>
              </a:solidFill>
            </a:endParaRPr>
          </a:p>
          <a:p>
            <a:pPr marL="0" indent="0">
              <a:buNone/>
            </a:pPr>
            <a:r>
              <a:rPr lang="en-US" sz="1800" b="1" dirty="0">
                <a:solidFill>
                  <a:schemeClr val="bg1"/>
                </a:solidFill>
              </a:rPr>
              <a:t>Capacity vs. Usage Diagram – AWS</a:t>
            </a:r>
          </a:p>
          <a:p>
            <a:pPr marL="457200" lvl="1" indent="0">
              <a:buNone/>
            </a:pPr>
            <a:r>
              <a:rPr lang="en-US" sz="1800" b="0" dirty="0">
                <a:solidFill>
                  <a:schemeClr val="bg1"/>
                </a:solidFill>
                <a:effectLst/>
              </a:rPr>
              <a:t>Sourced by Southern New Hampshire University</a:t>
            </a:r>
          </a:p>
          <a:p>
            <a:pPr marL="457200" lvl="1" indent="0">
              <a:buNone/>
            </a:pPr>
            <a:endParaRPr lang="en-US" sz="1800" b="0" dirty="0">
              <a:solidFill>
                <a:schemeClr val="bg1"/>
              </a:solidFill>
              <a:effectLst/>
            </a:endParaRPr>
          </a:p>
        </p:txBody>
      </p:sp>
      <p:sp>
        <p:nvSpPr>
          <p:cNvPr id="4" name="TextBox 3">
            <a:extLst>
              <a:ext uri="{FF2B5EF4-FFF2-40B4-BE49-F238E27FC236}">
                <a16:creationId xmlns:a16="http://schemas.microsoft.com/office/drawing/2014/main" id="{6787D6A2-C423-954C-C5E8-229CA97D8010}"/>
              </a:ext>
            </a:extLst>
          </p:cNvPr>
          <p:cNvSpPr txBox="1"/>
          <p:nvPr/>
        </p:nvSpPr>
        <p:spPr>
          <a:xfrm>
            <a:off x="202286" y="6492875"/>
            <a:ext cx="11787427" cy="307777"/>
          </a:xfrm>
          <a:prstGeom prst="rect">
            <a:avLst/>
          </a:prstGeom>
          <a:noFill/>
        </p:spPr>
        <p:txBody>
          <a:bodyPr wrap="square" rtlCol="0">
            <a:spAutoFit/>
          </a:bodyPr>
          <a:lstStyle/>
          <a:p>
            <a:pPr algn="ctr"/>
            <a:r>
              <a:rPr lang="en-US" sz="1400" dirty="0">
                <a:solidFill>
                  <a:schemeClr val="bg1"/>
                </a:solidFill>
              </a:rPr>
              <a:t>All icons, logos, and other intellectual property (IP) belong to their respective owners. I do not claim any ownership of the IP referenced in this slideshow.</a:t>
            </a:r>
          </a:p>
        </p:txBody>
      </p:sp>
      <p:pic>
        <p:nvPicPr>
          <p:cNvPr id="6" name="Audio 5">
            <a:hlinkClick r:id="" action="ppaction://media"/>
            <a:extLst>
              <a:ext uri="{FF2B5EF4-FFF2-40B4-BE49-F238E27FC236}">
                <a16:creationId xmlns:a16="http://schemas.microsoft.com/office/drawing/2014/main" id="{4EADFFF0-DC8A-46C6-DD5F-864C6A72301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6553656"/>
      </p:ext>
    </p:extLst>
  </p:cSld>
  <p:clrMapOvr>
    <a:masterClrMapping/>
  </p:clrMapOvr>
  <mc:AlternateContent xmlns:mc="http://schemas.openxmlformats.org/markup-compatibility/2006" xmlns:p14="http://schemas.microsoft.com/office/powerpoint/2010/main">
    <mc:Choice Requires="p14">
      <p:transition spd="med" p14:dur="700" advTm="28253">
        <p:fade/>
      </p:transition>
    </mc:Choice>
    <mc:Fallback xmlns="">
      <p:transition spd="med" advTm="282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A7B8AF7-F9E1-527E-401A-64419B8ED642}"/>
              </a:ext>
            </a:extLst>
          </p:cNvPr>
          <p:cNvSpPr/>
          <p:nvPr/>
        </p:nvSpPr>
        <p:spPr>
          <a:xfrm>
            <a:off x="-1" y="-1"/>
            <a:ext cx="12191999" cy="6857999"/>
          </a:xfrm>
          <a:prstGeom prst="rect">
            <a:avLst/>
          </a:prstGeom>
          <a:solidFill>
            <a:srgbClr val="215F9A">
              <a:alpha val="7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7A6F1C8-D5A9-1AAB-151F-DD8BC692C69D}"/>
              </a:ext>
            </a:extLst>
          </p:cNvPr>
          <p:cNvSpPr>
            <a:spLocks noGrp="1"/>
          </p:cNvSpPr>
          <p:nvPr>
            <p:ph type="title"/>
          </p:nvPr>
        </p:nvSpPr>
        <p:spPr>
          <a:xfrm>
            <a:off x="667712" y="765315"/>
            <a:ext cx="4394103" cy="1778906"/>
          </a:xfrm>
        </p:spPr>
        <p:txBody>
          <a:bodyPr>
            <a:normAutofit/>
          </a:bodyPr>
          <a:lstStyle/>
          <a:p>
            <a:r>
              <a:rPr lang="en-US" dirty="0">
                <a:solidFill>
                  <a:schemeClr val="bg1"/>
                </a:solidFill>
              </a:rPr>
              <a:t>Introduction</a:t>
            </a:r>
          </a:p>
        </p:txBody>
      </p:sp>
      <p:sp>
        <p:nvSpPr>
          <p:cNvPr id="3" name="Content Placeholder 2">
            <a:extLst>
              <a:ext uri="{FF2B5EF4-FFF2-40B4-BE49-F238E27FC236}">
                <a16:creationId xmlns:a16="http://schemas.microsoft.com/office/drawing/2014/main" id="{C3311BEC-925B-3BA3-D02E-3CD9A68635F5}"/>
              </a:ext>
            </a:extLst>
          </p:cNvPr>
          <p:cNvSpPr>
            <a:spLocks noGrp="1"/>
          </p:cNvSpPr>
          <p:nvPr>
            <p:ph idx="1"/>
          </p:nvPr>
        </p:nvSpPr>
        <p:spPr>
          <a:xfrm>
            <a:off x="667712" y="2698458"/>
            <a:ext cx="5606761" cy="3387073"/>
          </a:xfrm>
        </p:spPr>
        <p:txBody>
          <a:bodyPr vert="horz" lIns="91440" tIns="45720" rIns="91440" bIns="45720" rtlCol="0" anchor="t">
            <a:normAutofit/>
          </a:bodyPr>
          <a:lstStyle/>
          <a:p>
            <a:r>
              <a:rPr lang="en-US" dirty="0">
                <a:solidFill>
                  <a:schemeClr val="bg1"/>
                </a:solidFill>
              </a:rPr>
              <a:t>Computer Science Major at Southern New Hampshire University</a:t>
            </a:r>
          </a:p>
          <a:p>
            <a:r>
              <a:rPr lang="en-US" dirty="0">
                <a:solidFill>
                  <a:schemeClr val="bg1"/>
                </a:solidFill>
              </a:rPr>
              <a:t>Interested in cybersecurity, cloud development, and artificial intelligence</a:t>
            </a:r>
          </a:p>
        </p:txBody>
      </p:sp>
      <p:pic>
        <p:nvPicPr>
          <p:cNvPr id="4" name="Picture 3" descr="A black background with white text&#10;&#10;Description automatically generated">
            <a:extLst>
              <a:ext uri="{FF2B5EF4-FFF2-40B4-BE49-F238E27FC236}">
                <a16:creationId xmlns:a16="http://schemas.microsoft.com/office/drawing/2014/main" id="{CC6ED3C1-B894-871C-BA7C-3F8189978221}"/>
              </a:ext>
            </a:extLst>
          </p:cNvPr>
          <p:cNvPicPr>
            <a:picLocks noChangeAspect="1"/>
          </p:cNvPicPr>
          <p:nvPr/>
        </p:nvPicPr>
        <p:blipFill>
          <a:blip r:embed="rId5"/>
          <a:stretch>
            <a:fillRect/>
          </a:stretch>
        </p:blipFill>
        <p:spPr>
          <a:xfrm>
            <a:off x="5761487" y="523261"/>
            <a:ext cx="6433400" cy="2795240"/>
          </a:xfrm>
          <a:prstGeom prst="rect">
            <a:avLst/>
          </a:prstGeom>
        </p:spPr>
      </p:pic>
      <p:sp>
        <p:nvSpPr>
          <p:cNvPr id="6" name="Rectangle 5">
            <a:extLst>
              <a:ext uri="{FF2B5EF4-FFF2-40B4-BE49-F238E27FC236}">
                <a16:creationId xmlns:a16="http://schemas.microsoft.com/office/drawing/2014/main" id="{239FE7A2-4458-A461-AECD-998B7A0AB89E}"/>
              </a:ext>
            </a:extLst>
          </p:cNvPr>
          <p:cNvSpPr/>
          <p:nvPr/>
        </p:nvSpPr>
        <p:spPr>
          <a:xfrm>
            <a:off x="800484" y="2262908"/>
            <a:ext cx="4394969" cy="461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9F1972-C42A-F9BD-8DEA-D50A1C704A56}"/>
              </a:ext>
            </a:extLst>
          </p:cNvPr>
          <p:cNvSpPr txBox="1"/>
          <p:nvPr/>
        </p:nvSpPr>
        <p:spPr>
          <a:xfrm>
            <a:off x="7335212" y="4056303"/>
            <a:ext cx="451812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b="1" dirty="0">
                <a:solidFill>
                  <a:schemeClr val="bg1"/>
                </a:solidFill>
              </a:rPr>
              <a:t>Today, we'll be talking about using containers to launch a cloud hosted website!</a:t>
            </a:r>
          </a:p>
        </p:txBody>
      </p:sp>
      <p:sp>
        <p:nvSpPr>
          <p:cNvPr id="10" name="Rectangle 9">
            <a:extLst>
              <a:ext uri="{FF2B5EF4-FFF2-40B4-BE49-F238E27FC236}">
                <a16:creationId xmlns:a16="http://schemas.microsoft.com/office/drawing/2014/main" id="{BE6ABB0C-082B-1C7B-7387-5A60B5035AAA}"/>
              </a:ext>
            </a:extLst>
          </p:cNvPr>
          <p:cNvSpPr/>
          <p:nvPr/>
        </p:nvSpPr>
        <p:spPr>
          <a:xfrm>
            <a:off x="7242848" y="3925454"/>
            <a:ext cx="4718242" cy="2439939"/>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69A81AF7-2F22-E373-D841-8E10A8D6FE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2576298"/>
      </p:ext>
    </p:extLst>
  </p:cSld>
  <p:clrMapOvr>
    <a:masterClrMapping/>
  </p:clrMapOvr>
  <mc:AlternateContent xmlns:mc="http://schemas.openxmlformats.org/markup-compatibility/2006" xmlns:p14="http://schemas.microsoft.com/office/powerpoint/2010/main">
    <mc:Choice Requires="p14">
      <p:transition spd="med" p14:dur="700" advTm="21819">
        <p:fade/>
      </p:transition>
    </mc:Choice>
    <mc:Fallback xmlns="">
      <p:transition spd="med" advTm="218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3E3"/>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F2566D-2FBA-F9A6-5F98-D325AEF0AC2B}"/>
              </a:ext>
            </a:extLst>
          </p:cNvPr>
          <p:cNvSpPr>
            <a:spLocks noGrp="1"/>
          </p:cNvSpPr>
          <p:nvPr>
            <p:ph type="title"/>
          </p:nvPr>
        </p:nvSpPr>
        <p:spPr>
          <a:xfrm>
            <a:off x="5740125" y="266732"/>
            <a:ext cx="5458838" cy="1325563"/>
          </a:xfrm>
        </p:spPr>
        <p:txBody>
          <a:bodyPr>
            <a:normAutofit/>
          </a:bodyPr>
          <a:lstStyle/>
          <a:p>
            <a:r>
              <a:rPr lang="en-US" b="1" dirty="0"/>
              <a:t>Containerization</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Docker Vector Logo - Download Free SVG Icon | Worldvectorlogo">
            <a:extLst>
              <a:ext uri="{FF2B5EF4-FFF2-40B4-BE49-F238E27FC236}">
                <a16:creationId xmlns:a16="http://schemas.microsoft.com/office/drawing/2014/main" id="{CA0B0063-217A-6F8D-D90D-28F4AA78B9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039" y="428593"/>
            <a:ext cx="1868376" cy="154971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49839BFC-770D-2D00-2F4F-6671CB78A0D5}"/>
              </a:ext>
            </a:extLst>
          </p:cNvPr>
          <p:cNvSpPr>
            <a:spLocks noGrp="1"/>
          </p:cNvSpPr>
          <p:nvPr>
            <p:ph idx="1"/>
          </p:nvPr>
        </p:nvSpPr>
        <p:spPr>
          <a:xfrm>
            <a:off x="6151531" y="1592295"/>
            <a:ext cx="5458838" cy="4678454"/>
          </a:xfrm>
        </p:spPr>
        <p:txBody>
          <a:bodyPr vert="horz" lIns="91440" tIns="45720" rIns="91440" bIns="45720" rtlCol="0" anchor="t">
            <a:normAutofit fontScale="85000" lnSpcReduction="10000"/>
          </a:bodyPr>
          <a:lstStyle/>
          <a:p>
            <a:pPr marL="0" indent="0">
              <a:lnSpc>
                <a:spcPct val="110000"/>
              </a:lnSpc>
              <a:spcBef>
                <a:spcPct val="20000"/>
              </a:spcBef>
              <a:buNone/>
            </a:pPr>
            <a:r>
              <a:rPr lang="en-US" sz="2400" b="1" dirty="0"/>
              <a:t>What is Containerization?</a:t>
            </a:r>
          </a:p>
          <a:p>
            <a:pPr>
              <a:lnSpc>
                <a:spcPct val="110000"/>
              </a:lnSpc>
              <a:spcBef>
                <a:spcPct val="20000"/>
              </a:spcBef>
            </a:pPr>
            <a:r>
              <a:rPr lang="en-US" sz="2400" dirty="0"/>
              <a:t>Containerization packages an application and its dependencies, enabling consistent performance across environments.</a:t>
            </a:r>
          </a:p>
          <a:p>
            <a:pPr marL="0" indent="0">
              <a:lnSpc>
                <a:spcPct val="110000"/>
              </a:lnSpc>
              <a:spcBef>
                <a:spcPct val="20000"/>
              </a:spcBef>
              <a:buNone/>
            </a:pPr>
            <a:r>
              <a:rPr lang="en-US" sz="2400" b="1" dirty="0"/>
              <a:t>Migration Models Used</a:t>
            </a:r>
          </a:p>
          <a:p>
            <a:pPr>
              <a:lnSpc>
                <a:spcPct val="110000"/>
              </a:lnSpc>
              <a:spcBef>
                <a:spcPct val="20000"/>
              </a:spcBef>
            </a:pPr>
            <a:r>
              <a:rPr lang="en-US" sz="2400" b="1" dirty="0"/>
              <a:t>Frontend and Backend Containers</a:t>
            </a:r>
            <a:r>
              <a:rPr lang="en-US" sz="2400" dirty="0"/>
              <a:t>: Separate containers for frontend and backend services for isolation and portability.</a:t>
            </a:r>
          </a:p>
          <a:p>
            <a:pPr>
              <a:lnSpc>
                <a:spcPct val="110000"/>
              </a:lnSpc>
              <a:spcBef>
                <a:spcPct val="20000"/>
              </a:spcBef>
            </a:pPr>
            <a:r>
              <a:rPr lang="en-US" sz="2400" b="1" dirty="0"/>
              <a:t>Microservices Model</a:t>
            </a:r>
            <a:r>
              <a:rPr lang="en-US" sz="2400" dirty="0"/>
              <a:t>: Enables independent development, deployment, and scaling of each service.</a:t>
            </a:r>
          </a:p>
          <a:p>
            <a:pPr>
              <a:lnSpc>
                <a:spcPct val="110000"/>
              </a:lnSpc>
              <a:spcBef>
                <a:spcPct val="20000"/>
              </a:spcBef>
            </a:pPr>
            <a:r>
              <a:rPr lang="en-US" sz="2400" b="1" dirty="0"/>
              <a:t>Orchestration with Docker Compose</a:t>
            </a:r>
            <a:r>
              <a:rPr lang="en-US" sz="2400" dirty="0"/>
              <a:t>: A single YAML file sets up containers and networks, ensuring smooth communication</a:t>
            </a:r>
          </a:p>
        </p:txBody>
      </p:sp>
      <p:pic>
        <p:nvPicPr>
          <p:cNvPr id="5" name="Picture 4" descr="(Docker, 2024)&#10;">
            <a:extLst>
              <a:ext uri="{FF2B5EF4-FFF2-40B4-BE49-F238E27FC236}">
                <a16:creationId xmlns:a16="http://schemas.microsoft.com/office/drawing/2014/main" id="{65A9A7C0-6BFD-C8A6-64AB-13B53C4ECF88}"/>
              </a:ext>
            </a:extLst>
          </p:cNvPr>
          <p:cNvPicPr>
            <a:picLocks noChangeAspect="1"/>
          </p:cNvPicPr>
          <p:nvPr/>
        </p:nvPicPr>
        <p:blipFill>
          <a:blip r:embed="rId7"/>
          <a:srcRect l="1636" t="1818" r="1818" b="2500"/>
          <a:stretch/>
        </p:blipFill>
        <p:spPr>
          <a:xfrm>
            <a:off x="581631" y="2204001"/>
            <a:ext cx="5127237" cy="4052358"/>
          </a:xfrm>
          <a:prstGeom prst="rect">
            <a:avLst/>
          </a:prstGeom>
          <a:effectLst>
            <a:outerShdw blurRad="50800" dist="38100" dir="8100000" algn="tr" rotWithShape="0">
              <a:prstClr val="black">
                <a:alpha val="40000"/>
              </a:prstClr>
            </a:outerShdw>
          </a:effectLst>
        </p:spPr>
      </p:pic>
      <p:pic>
        <p:nvPicPr>
          <p:cNvPr id="8" name="Audio 7">
            <a:hlinkClick r:id="" action="ppaction://media"/>
            <a:extLst>
              <a:ext uri="{FF2B5EF4-FFF2-40B4-BE49-F238E27FC236}">
                <a16:creationId xmlns:a16="http://schemas.microsoft.com/office/drawing/2014/main" id="{1A2B3F32-9628-A82B-9D58-EF252A13C44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21865638"/>
      </p:ext>
    </p:extLst>
  </p:cSld>
  <p:clrMapOvr>
    <a:masterClrMapping/>
  </p:clrMapOvr>
  <mc:AlternateContent xmlns:mc="http://schemas.openxmlformats.org/markup-compatibility/2006" xmlns:p14="http://schemas.microsoft.com/office/powerpoint/2010/main">
    <mc:Choice Requires="p14">
      <p:transition spd="med" p14:dur="700" advTm="44137">
        <p:fade/>
      </p:transition>
    </mc:Choice>
    <mc:Fallback xmlns="">
      <p:transition spd="med" advTm="441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CE6F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1A492C-BFE9-017F-DC07-2AB0C4FCF6E2}"/>
              </a:ext>
            </a:extLst>
          </p:cNvPr>
          <p:cNvSpPr>
            <a:spLocks noGrp="1"/>
          </p:cNvSpPr>
          <p:nvPr>
            <p:ph type="title"/>
          </p:nvPr>
        </p:nvSpPr>
        <p:spPr>
          <a:xfrm>
            <a:off x="403643" y="134567"/>
            <a:ext cx="5458838" cy="1325563"/>
          </a:xfrm>
        </p:spPr>
        <p:txBody>
          <a:bodyPr>
            <a:normAutofit/>
          </a:bodyPr>
          <a:lstStyle/>
          <a:p>
            <a:r>
              <a:rPr lang="en-US" b="1" dirty="0"/>
              <a:t>Orchestration</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5925167-42D4-92A4-6510-7D793604108C}"/>
              </a:ext>
            </a:extLst>
          </p:cNvPr>
          <p:cNvSpPr>
            <a:spLocks noGrp="1"/>
          </p:cNvSpPr>
          <p:nvPr>
            <p:ph idx="1"/>
          </p:nvPr>
        </p:nvSpPr>
        <p:spPr>
          <a:xfrm>
            <a:off x="401519" y="1295171"/>
            <a:ext cx="10927876" cy="2905897"/>
          </a:xfrm>
        </p:spPr>
        <p:txBody>
          <a:bodyPr vert="horz" lIns="91440" tIns="45720" rIns="91440" bIns="45720" rtlCol="0" anchor="t">
            <a:normAutofit fontScale="92500" lnSpcReduction="20000"/>
          </a:bodyPr>
          <a:lstStyle/>
          <a:p>
            <a:pPr marL="457200" indent="-457200"/>
            <a:r>
              <a:rPr lang="en-US" dirty="0">
                <a:ea typeface="+mn-lt"/>
                <a:cs typeface="+mn-lt"/>
              </a:rPr>
              <a:t>Each container operates independently, isolating applications and reducing conflicts.</a:t>
            </a:r>
          </a:p>
          <a:p>
            <a:pPr marL="457200" indent="-457200"/>
            <a:r>
              <a:rPr lang="en-US" dirty="0">
                <a:ea typeface="+mn-lt"/>
                <a:cs typeface="+mn-lt"/>
              </a:rPr>
              <a:t>Containers are lightweight, using fewer resources than traditional virtual machines.</a:t>
            </a:r>
            <a:endParaRPr lang="en-US" dirty="0"/>
          </a:p>
          <a:p>
            <a:pPr marL="457200" indent="-457200"/>
            <a:r>
              <a:rPr lang="en-US" dirty="0"/>
              <a:t>Simplified control with YAML files – one </a:t>
            </a:r>
            <a:r>
              <a:rPr lang="en-US" dirty="0">
                <a:ea typeface="+mn-lt"/>
                <a:cs typeface="+mn-lt"/>
              </a:rPr>
              <a:t>file configures both containers and network settings, enabling easy setup.</a:t>
            </a:r>
          </a:p>
          <a:p>
            <a:pPr marL="457200" indent="-457200"/>
            <a:r>
              <a:rPr lang="en-US" dirty="0">
                <a:ea typeface="+mn-lt"/>
                <a:cs typeface="+mn-lt"/>
              </a:rPr>
              <a:t>Communication between frontend and backend services can be established with a closed, internal network for seamless data flow.</a:t>
            </a:r>
          </a:p>
        </p:txBody>
      </p:sp>
      <p:pic>
        <p:nvPicPr>
          <p:cNvPr id="5" name="Picture 4" descr="A logo for a company&#10;&#10;Description automatically generated">
            <a:extLst>
              <a:ext uri="{FF2B5EF4-FFF2-40B4-BE49-F238E27FC236}">
                <a16:creationId xmlns:a16="http://schemas.microsoft.com/office/drawing/2014/main" id="{E151668B-F32E-737F-9FC2-3DDE3962EED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4008" t="8810" r="5696" b="6167"/>
          <a:stretch/>
        </p:blipFill>
        <p:spPr>
          <a:xfrm>
            <a:off x="179982" y="4323748"/>
            <a:ext cx="4060613" cy="1683618"/>
          </a:xfrm>
          <a:prstGeom prst="rect">
            <a:avLst/>
          </a:prstGeom>
        </p:spPr>
      </p:pic>
      <p:sp>
        <p:nvSpPr>
          <p:cNvPr id="8" name="TextBox 7">
            <a:extLst>
              <a:ext uri="{FF2B5EF4-FFF2-40B4-BE49-F238E27FC236}">
                <a16:creationId xmlns:a16="http://schemas.microsoft.com/office/drawing/2014/main" id="{DD18122F-2168-44C9-81A8-581B1819380D}"/>
              </a:ext>
            </a:extLst>
          </p:cNvPr>
          <p:cNvSpPr txBox="1"/>
          <p:nvPr/>
        </p:nvSpPr>
        <p:spPr>
          <a:xfrm>
            <a:off x="4420576" y="4491672"/>
            <a:ext cx="2889249" cy="369332"/>
          </a:xfrm>
          <a:prstGeom prst="rect">
            <a:avLst/>
          </a:prstGeom>
          <a:solidFill>
            <a:schemeClr val="bg1"/>
          </a:solidFill>
          <a:ln w="28575">
            <a:solidFill>
              <a:schemeClr val="bg1">
                <a:lumMod val="8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nsolas"/>
              </a:rPr>
              <a:t>docker-</a:t>
            </a:r>
            <a:r>
              <a:rPr lang="en-US" err="1">
                <a:latin typeface="Consolas"/>
              </a:rPr>
              <a:t>compose.yaml</a:t>
            </a:r>
            <a:endParaRPr lang="en-US">
              <a:latin typeface="Consolas"/>
            </a:endParaRPr>
          </a:p>
        </p:txBody>
      </p:sp>
      <p:sp>
        <p:nvSpPr>
          <p:cNvPr id="12" name="TextBox 11">
            <a:extLst>
              <a:ext uri="{FF2B5EF4-FFF2-40B4-BE49-F238E27FC236}">
                <a16:creationId xmlns:a16="http://schemas.microsoft.com/office/drawing/2014/main" id="{989531EA-0BE7-ED7E-8EBF-0C23FFEAD12F}"/>
              </a:ext>
            </a:extLst>
          </p:cNvPr>
          <p:cNvSpPr txBox="1"/>
          <p:nvPr/>
        </p:nvSpPr>
        <p:spPr>
          <a:xfrm>
            <a:off x="5264636" y="4972317"/>
            <a:ext cx="2889249" cy="369332"/>
          </a:xfrm>
          <a:prstGeom prst="rect">
            <a:avLst/>
          </a:prstGeom>
          <a:solidFill>
            <a:schemeClr val="bg1"/>
          </a:solidFill>
          <a:ln w="28575">
            <a:solidFill>
              <a:schemeClr val="bg1">
                <a:lumMod val="8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nsolas"/>
              </a:rPr>
              <a:t>Docker Compose​</a:t>
            </a:r>
          </a:p>
        </p:txBody>
      </p:sp>
      <p:sp>
        <p:nvSpPr>
          <p:cNvPr id="14" name="TextBox 13">
            <a:extLst>
              <a:ext uri="{FF2B5EF4-FFF2-40B4-BE49-F238E27FC236}">
                <a16:creationId xmlns:a16="http://schemas.microsoft.com/office/drawing/2014/main" id="{ECC70A52-3583-10D8-98F5-663AC749EAAA}"/>
              </a:ext>
            </a:extLst>
          </p:cNvPr>
          <p:cNvSpPr txBox="1"/>
          <p:nvPr/>
        </p:nvSpPr>
        <p:spPr>
          <a:xfrm>
            <a:off x="6261098" y="5452964"/>
            <a:ext cx="2889249" cy="369332"/>
          </a:xfrm>
          <a:prstGeom prst="rect">
            <a:avLst/>
          </a:prstGeom>
          <a:solidFill>
            <a:schemeClr val="bg1"/>
          </a:solidFill>
          <a:ln w="28575">
            <a:solidFill>
              <a:schemeClr val="bg1">
                <a:lumMod val="8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nsolas"/>
              </a:rPr>
              <a:t>Application Image​</a:t>
            </a:r>
          </a:p>
        </p:txBody>
      </p:sp>
      <p:sp>
        <p:nvSpPr>
          <p:cNvPr id="15" name="TextBox 14">
            <a:extLst>
              <a:ext uri="{FF2B5EF4-FFF2-40B4-BE49-F238E27FC236}">
                <a16:creationId xmlns:a16="http://schemas.microsoft.com/office/drawing/2014/main" id="{9DD8EE7F-01AC-4711-EEE8-2E9729B8D439}"/>
              </a:ext>
            </a:extLst>
          </p:cNvPr>
          <p:cNvSpPr txBox="1"/>
          <p:nvPr/>
        </p:nvSpPr>
        <p:spPr>
          <a:xfrm>
            <a:off x="7316175" y="5992225"/>
            <a:ext cx="2889249" cy="369332"/>
          </a:xfrm>
          <a:prstGeom prst="rect">
            <a:avLst/>
          </a:prstGeom>
          <a:solidFill>
            <a:schemeClr val="bg1"/>
          </a:solidFill>
          <a:ln w="28575">
            <a:solidFill>
              <a:schemeClr val="bg1">
                <a:lumMod val="8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nsolas"/>
              </a:rPr>
              <a:t>Application Container</a:t>
            </a:r>
            <a:endParaRPr lang="en-US" dirty="0"/>
          </a:p>
        </p:txBody>
      </p:sp>
      <p:cxnSp>
        <p:nvCxnSpPr>
          <p:cNvPr id="6" name="Connector: Curved 5">
            <a:extLst>
              <a:ext uri="{FF2B5EF4-FFF2-40B4-BE49-F238E27FC236}">
                <a16:creationId xmlns:a16="http://schemas.microsoft.com/office/drawing/2014/main" id="{E66A3FE6-E05D-D588-1D4B-6F2C0A60BBC0}"/>
              </a:ext>
            </a:extLst>
          </p:cNvPr>
          <p:cNvCxnSpPr>
            <a:cxnSpLocks/>
          </p:cNvCxnSpPr>
          <p:nvPr/>
        </p:nvCxnSpPr>
        <p:spPr>
          <a:xfrm>
            <a:off x="8232123" y="5096902"/>
            <a:ext cx="420172" cy="331265"/>
          </a:xfrm>
          <a:prstGeom prst="curvedConnector3">
            <a:avLst>
              <a:gd name="adj1" fmla="val 99274"/>
            </a:avLst>
          </a:prstGeom>
          <a:ln w="38100">
            <a:tailEnd type="triangle"/>
          </a:ln>
        </p:spPr>
        <p:style>
          <a:lnRef idx="2">
            <a:schemeClr val="dk1"/>
          </a:lnRef>
          <a:fillRef idx="0">
            <a:schemeClr val="dk1"/>
          </a:fillRef>
          <a:effectRef idx="1">
            <a:schemeClr val="dk1"/>
          </a:effectRef>
          <a:fontRef idx="minor">
            <a:schemeClr val="tx1"/>
          </a:fontRef>
        </p:style>
      </p:cxnSp>
      <p:cxnSp>
        <p:nvCxnSpPr>
          <p:cNvPr id="17" name="Connector: Curved 16">
            <a:extLst>
              <a:ext uri="{FF2B5EF4-FFF2-40B4-BE49-F238E27FC236}">
                <a16:creationId xmlns:a16="http://schemas.microsoft.com/office/drawing/2014/main" id="{549771BA-8A23-4D97-605F-E95F6A16B23A}"/>
              </a:ext>
            </a:extLst>
          </p:cNvPr>
          <p:cNvCxnSpPr>
            <a:cxnSpLocks/>
          </p:cNvCxnSpPr>
          <p:nvPr/>
        </p:nvCxnSpPr>
        <p:spPr>
          <a:xfrm>
            <a:off x="7367934" y="4619503"/>
            <a:ext cx="420172" cy="331265"/>
          </a:xfrm>
          <a:prstGeom prst="curvedConnector3">
            <a:avLst>
              <a:gd name="adj1" fmla="val 99274"/>
            </a:avLst>
          </a:prstGeom>
          <a:ln w="38100">
            <a:tailEnd type="triangle"/>
          </a:ln>
        </p:spPr>
        <p:style>
          <a:lnRef idx="2">
            <a:schemeClr val="dk1"/>
          </a:lnRef>
          <a:fillRef idx="0">
            <a:schemeClr val="dk1"/>
          </a:fillRef>
          <a:effectRef idx="1">
            <a:schemeClr val="dk1"/>
          </a:effectRef>
          <a:fontRef idx="minor">
            <a:schemeClr val="tx1"/>
          </a:fontRef>
        </p:style>
      </p:cxnSp>
      <p:cxnSp>
        <p:nvCxnSpPr>
          <p:cNvPr id="18" name="Connector: Curved 17">
            <a:extLst>
              <a:ext uri="{FF2B5EF4-FFF2-40B4-BE49-F238E27FC236}">
                <a16:creationId xmlns:a16="http://schemas.microsoft.com/office/drawing/2014/main" id="{369ED785-F088-F509-57B6-47A534A7C2EB}"/>
              </a:ext>
            </a:extLst>
          </p:cNvPr>
          <p:cNvCxnSpPr>
            <a:cxnSpLocks/>
          </p:cNvCxnSpPr>
          <p:nvPr/>
        </p:nvCxnSpPr>
        <p:spPr>
          <a:xfrm>
            <a:off x="9202103" y="5612466"/>
            <a:ext cx="420172" cy="331265"/>
          </a:xfrm>
          <a:prstGeom prst="curvedConnector3">
            <a:avLst>
              <a:gd name="adj1" fmla="val 99274"/>
            </a:avLst>
          </a:prstGeom>
          <a:ln w="38100">
            <a:tailEnd type="triangle"/>
          </a:ln>
        </p:spPr>
        <p:style>
          <a:lnRef idx="2">
            <a:schemeClr val="dk1"/>
          </a:lnRef>
          <a:fillRef idx="0">
            <a:schemeClr val="dk1"/>
          </a:fillRef>
          <a:effectRef idx="1">
            <a:schemeClr val="dk1"/>
          </a:effectRef>
          <a:fontRef idx="minor">
            <a:schemeClr val="tx1"/>
          </a:fontRef>
        </p:style>
      </p:cxnSp>
      <p:sp>
        <p:nvSpPr>
          <p:cNvPr id="19" name="Callout: Line 18">
            <a:extLst>
              <a:ext uri="{FF2B5EF4-FFF2-40B4-BE49-F238E27FC236}">
                <a16:creationId xmlns:a16="http://schemas.microsoft.com/office/drawing/2014/main" id="{4010CE88-6821-A389-0CC6-111E3BA8B3DF}"/>
              </a:ext>
            </a:extLst>
          </p:cNvPr>
          <p:cNvSpPr/>
          <p:nvPr/>
        </p:nvSpPr>
        <p:spPr>
          <a:xfrm>
            <a:off x="8363794" y="4257227"/>
            <a:ext cx="2125927" cy="349877"/>
          </a:xfrm>
          <a:prstGeom prst="borderCallout1">
            <a:avLst>
              <a:gd name="adj1" fmla="val 48337"/>
              <a:gd name="adj2" fmla="val 17"/>
              <a:gd name="adj3" fmla="val 122362"/>
              <a:gd name="adj4" fmla="val -31435"/>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Instructions Sent</a:t>
            </a:r>
          </a:p>
        </p:txBody>
      </p:sp>
      <p:sp>
        <p:nvSpPr>
          <p:cNvPr id="20" name="Callout: Line 19">
            <a:extLst>
              <a:ext uri="{FF2B5EF4-FFF2-40B4-BE49-F238E27FC236}">
                <a16:creationId xmlns:a16="http://schemas.microsoft.com/office/drawing/2014/main" id="{87E07DCE-41C1-1B1F-4B8D-5A83A9EDA3C8}"/>
              </a:ext>
            </a:extLst>
          </p:cNvPr>
          <p:cNvSpPr/>
          <p:nvPr/>
        </p:nvSpPr>
        <p:spPr>
          <a:xfrm>
            <a:off x="9238788" y="4785135"/>
            <a:ext cx="1183359" cy="349877"/>
          </a:xfrm>
          <a:prstGeom prst="borderCallout1">
            <a:avLst>
              <a:gd name="adj1" fmla="val 48337"/>
              <a:gd name="adj2" fmla="val 17"/>
              <a:gd name="adj3" fmla="val 117431"/>
              <a:gd name="adj4" fmla="val -5622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Build</a:t>
            </a:r>
          </a:p>
        </p:txBody>
      </p:sp>
      <p:sp>
        <p:nvSpPr>
          <p:cNvPr id="21" name="Callout: Line 20">
            <a:extLst>
              <a:ext uri="{FF2B5EF4-FFF2-40B4-BE49-F238E27FC236}">
                <a16:creationId xmlns:a16="http://schemas.microsoft.com/office/drawing/2014/main" id="{B568D5B5-20C4-69EC-C522-D7EEC5AC2DF2}"/>
              </a:ext>
            </a:extLst>
          </p:cNvPr>
          <p:cNvSpPr/>
          <p:nvPr/>
        </p:nvSpPr>
        <p:spPr>
          <a:xfrm>
            <a:off x="10280526" y="5326299"/>
            <a:ext cx="1183359" cy="349877"/>
          </a:xfrm>
          <a:prstGeom prst="borderCallout1">
            <a:avLst>
              <a:gd name="adj1" fmla="val 48337"/>
              <a:gd name="adj2" fmla="val 17"/>
              <a:gd name="adj3" fmla="val 117431"/>
              <a:gd name="adj4" fmla="val -5622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a:t>
            </a:r>
          </a:p>
        </p:txBody>
      </p:sp>
      <p:pic>
        <p:nvPicPr>
          <p:cNvPr id="24" name="Audio 23">
            <a:hlinkClick r:id="" action="ppaction://media"/>
            <a:extLst>
              <a:ext uri="{FF2B5EF4-FFF2-40B4-BE49-F238E27FC236}">
                <a16:creationId xmlns:a16="http://schemas.microsoft.com/office/drawing/2014/main" id="{4B0C2A90-D028-013D-51C1-3E7B3BA018B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64096869"/>
      </p:ext>
    </p:extLst>
  </p:cSld>
  <p:clrMapOvr>
    <a:masterClrMapping/>
  </p:clrMapOvr>
  <mc:AlternateContent xmlns:mc="http://schemas.openxmlformats.org/markup-compatibility/2006" xmlns:p14="http://schemas.microsoft.com/office/powerpoint/2010/main">
    <mc:Choice Requires="p14">
      <p:transition spd="med" p14:dur="700" advTm="48291">
        <p:fade/>
      </p:transition>
    </mc:Choice>
    <mc:Fallback xmlns="">
      <p:transition spd="med" advTm="482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29CDAC-22F5-D645-DDDF-5369B85E13D9}"/>
              </a:ext>
            </a:extLst>
          </p:cNvPr>
          <p:cNvSpPr/>
          <p:nvPr/>
        </p:nvSpPr>
        <p:spPr>
          <a:xfrm>
            <a:off x="1" y="0"/>
            <a:ext cx="12192000" cy="6858000"/>
          </a:xfrm>
          <a:prstGeom prst="rect">
            <a:avLst/>
          </a:prstGeom>
          <a:solidFill>
            <a:srgbClr val="156082">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1A492C-BFE9-017F-DC07-2AB0C4FCF6E2}"/>
              </a:ext>
            </a:extLst>
          </p:cNvPr>
          <p:cNvSpPr>
            <a:spLocks noGrp="1"/>
          </p:cNvSpPr>
          <p:nvPr>
            <p:ph type="title"/>
          </p:nvPr>
        </p:nvSpPr>
        <p:spPr>
          <a:xfrm>
            <a:off x="355968" y="0"/>
            <a:ext cx="5458838" cy="1325563"/>
          </a:xfrm>
          <a:ln>
            <a:noFill/>
          </a:ln>
        </p:spPr>
        <p:txBody>
          <a:bodyPr>
            <a:noAutofit/>
          </a:bodyPr>
          <a:lstStyle/>
          <a:p>
            <a:r>
              <a:rPr lang="en-US" sz="4800" b="1" dirty="0">
                <a:solidFill>
                  <a:srgbClr val="00B0F0"/>
                </a:solidFill>
              </a:rPr>
              <a:t>YAML Example Files</a:t>
            </a:r>
          </a:p>
        </p:txBody>
      </p:sp>
      <p:sp>
        <p:nvSpPr>
          <p:cNvPr id="17" name="Rectangle 16">
            <a:extLst>
              <a:ext uri="{FF2B5EF4-FFF2-40B4-BE49-F238E27FC236}">
                <a16:creationId xmlns:a16="http://schemas.microsoft.com/office/drawing/2014/main" id="{6B115C19-AFD1-3EFA-7594-ED1C97F9F0C5}"/>
              </a:ext>
            </a:extLst>
          </p:cNvPr>
          <p:cNvSpPr/>
          <p:nvPr/>
        </p:nvSpPr>
        <p:spPr>
          <a:xfrm>
            <a:off x="332640" y="1487690"/>
            <a:ext cx="5482166" cy="5154082"/>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program&#10;&#10;Description automatically generated">
            <a:extLst>
              <a:ext uri="{FF2B5EF4-FFF2-40B4-BE49-F238E27FC236}">
                <a16:creationId xmlns:a16="http://schemas.microsoft.com/office/drawing/2014/main" id="{29743319-DC0B-4D10-C60B-35DC393059A0}"/>
              </a:ext>
            </a:extLst>
          </p:cNvPr>
          <p:cNvPicPr>
            <a:picLocks noChangeAspect="1"/>
          </p:cNvPicPr>
          <p:nvPr/>
        </p:nvPicPr>
        <p:blipFill>
          <a:blip r:embed="rId5"/>
          <a:stretch>
            <a:fillRect/>
          </a:stretch>
        </p:blipFill>
        <p:spPr>
          <a:xfrm>
            <a:off x="578824" y="1277558"/>
            <a:ext cx="5486400" cy="5133975"/>
          </a:xfrm>
          <a:prstGeom prst="rect">
            <a:avLst/>
          </a:prstGeom>
        </p:spPr>
      </p:pic>
      <p:sp>
        <p:nvSpPr>
          <p:cNvPr id="16" name="Rectangle 15">
            <a:extLst>
              <a:ext uri="{FF2B5EF4-FFF2-40B4-BE49-F238E27FC236}">
                <a16:creationId xmlns:a16="http://schemas.microsoft.com/office/drawing/2014/main" id="{A4AB8664-1798-F1D8-B330-56080EDE80AA}"/>
              </a:ext>
            </a:extLst>
          </p:cNvPr>
          <p:cNvSpPr/>
          <p:nvPr/>
        </p:nvSpPr>
        <p:spPr>
          <a:xfrm>
            <a:off x="6561666" y="2059206"/>
            <a:ext cx="5270500" cy="3111499"/>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 shot of a computer&#10;&#10;Description automatically generated">
            <a:extLst>
              <a:ext uri="{FF2B5EF4-FFF2-40B4-BE49-F238E27FC236}">
                <a16:creationId xmlns:a16="http://schemas.microsoft.com/office/drawing/2014/main" id="{B81B71AE-0C6E-3397-36BE-791B90101511}"/>
              </a:ext>
            </a:extLst>
          </p:cNvPr>
          <p:cNvPicPr>
            <a:picLocks noChangeAspect="1"/>
          </p:cNvPicPr>
          <p:nvPr/>
        </p:nvPicPr>
        <p:blipFill>
          <a:blip r:embed="rId6"/>
          <a:stretch>
            <a:fillRect/>
          </a:stretch>
        </p:blipFill>
        <p:spPr>
          <a:xfrm>
            <a:off x="6351384" y="1850511"/>
            <a:ext cx="5276850" cy="3114675"/>
          </a:xfrm>
          <a:prstGeom prst="rect">
            <a:avLst/>
          </a:prstGeom>
        </p:spPr>
      </p:pic>
      <p:pic>
        <p:nvPicPr>
          <p:cNvPr id="19" name="Graphic 18" descr="Document with solid fill">
            <a:extLst>
              <a:ext uri="{FF2B5EF4-FFF2-40B4-BE49-F238E27FC236}">
                <a16:creationId xmlns:a16="http://schemas.microsoft.com/office/drawing/2014/main" id="{10617A68-6F2D-9580-FE89-77A1C588B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257" y="267211"/>
            <a:ext cx="1406769" cy="1406769"/>
          </a:xfrm>
          <a:prstGeom prst="rect">
            <a:avLst/>
          </a:prstGeom>
        </p:spPr>
      </p:pic>
      <p:sp>
        <p:nvSpPr>
          <p:cNvPr id="6" name="Title 1">
            <a:extLst>
              <a:ext uri="{FF2B5EF4-FFF2-40B4-BE49-F238E27FC236}">
                <a16:creationId xmlns:a16="http://schemas.microsoft.com/office/drawing/2014/main" id="{9CB08FC1-3C65-E6C7-265E-43875B0BA08E}"/>
              </a:ext>
            </a:extLst>
          </p:cNvPr>
          <p:cNvSpPr txBox="1">
            <a:spLocks/>
          </p:cNvSpPr>
          <p:nvPr/>
        </p:nvSpPr>
        <p:spPr>
          <a:xfrm>
            <a:off x="6351384" y="5219857"/>
            <a:ext cx="5458838" cy="132556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00B0F0"/>
                </a:solidFill>
                <a:latin typeface="Consolas" panose="020B0609020204030204" pitchFamily="49" charset="0"/>
              </a:rPr>
              <a:t>docker-compose up</a:t>
            </a:r>
          </a:p>
        </p:txBody>
      </p:sp>
      <p:pic>
        <p:nvPicPr>
          <p:cNvPr id="9" name="Audio 8">
            <a:hlinkClick r:id="" action="ppaction://media"/>
            <a:extLst>
              <a:ext uri="{FF2B5EF4-FFF2-40B4-BE49-F238E27FC236}">
                <a16:creationId xmlns:a16="http://schemas.microsoft.com/office/drawing/2014/main" id="{1ED9B075-B580-7632-872F-A98A665CBF2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29361027"/>
      </p:ext>
    </p:extLst>
  </p:cSld>
  <p:clrMapOvr>
    <a:masterClrMapping/>
  </p:clrMapOvr>
  <mc:AlternateContent xmlns:mc="http://schemas.openxmlformats.org/markup-compatibility/2006" xmlns:p14="http://schemas.microsoft.com/office/powerpoint/2010/main">
    <mc:Choice Requires="p14">
      <p:transition spd="med" p14:dur="700" advTm="46997">
        <p:fade/>
      </p:transition>
    </mc:Choice>
    <mc:Fallback xmlns="">
      <p:transition spd="med" advTm="469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B04E98B-FCD2-8081-0ADA-6866100E8DFF}"/>
              </a:ext>
            </a:extLst>
          </p:cNvPr>
          <p:cNvSpPr/>
          <p:nvPr/>
        </p:nvSpPr>
        <p:spPr>
          <a:xfrm>
            <a:off x="8620041" y="454692"/>
            <a:ext cx="2909950" cy="11827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1F34B0-2EB6-A505-BD6D-4049D86F2489}"/>
              </a:ext>
            </a:extLst>
          </p:cNvPr>
          <p:cNvSpPr>
            <a:spLocks noGrp="1"/>
          </p:cNvSpPr>
          <p:nvPr>
            <p:ph idx="1"/>
          </p:nvPr>
        </p:nvSpPr>
        <p:spPr/>
        <p:txBody>
          <a:bodyPr vert="horz" lIns="91440" tIns="45720" rIns="91440" bIns="45720" rtlCol="0" anchor="t">
            <a:normAutofit lnSpcReduction="10000"/>
          </a:bodyPr>
          <a:lstStyle/>
          <a:p>
            <a:pPr marL="0" indent="0">
              <a:buNone/>
            </a:pPr>
            <a:r>
              <a:rPr lang="en-US" b="1" dirty="0">
                <a:solidFill>
                  <a:schemeClr val="bg1"/>
                </a:solidFill>
                <a:ea typeface="+mn-lt"/>
                <a:cs typeface="+mn-lt"/>
              </a:rPr>
              <a:t>Definition</a:t>
            </a:r>
            <a:r>
              <a:rPr lang="en-US" dirty="0">
                <a:solidFill>
                  <a:schemeClr val="bg1"/>
                </a:solidFill>
                <a:ea typeface="+mn-lt"/>
                <a:cs typeface="+mn-lt"/>
              </a:rPr>
              <a:t>: Serverless is a cloud computing model where the cloud provider automatically manages the infrastructure, so developers can focus solely on code.</a:t>
            </a:r>
            <a:endParaRPr lang="en-US" b="1" dirty="0">
              <a:solidFill>
                <a:schemeClr val="bg1"/>
              </a:solidFill>
              <a:ea typeface="+mn-lt"/>
              <a:cs typeface="+mn-lt"/>
            </a:endParaRPr>
          </a:p>
          <a:p>
            <a:pPr marL="0" indent="0">
              <a:buNone/>
            </a:pPr>
            <a:r>
              <a:rPr lang="en-US" b="1" dirty="0">
                <a:solidFill>
                  <a:schemeClr val="bg1"/>
                </a:solidFill>
                <a:ea typeface="+mn-lt"/>
                <a:cs typeface="+mn-lt"/>
              </a:rPr>
              <a:t>Advantages</a:t>
            </a:r>
            <a:r>
              <a:rPr lang="en-US" dirty="0">
                <a:solidFill>
                  <a:schemeClr val="bg1"/>
                </a:solidFill>
                <a:ea typeface="+mn-lt"/>
                <a:cs typeface="+mn-lt"/>
              </a:rPr>
              <a:t>:</a:t>
            </a:r>
          </a:p>
          <a:p>
            <a:pPr marL="457200" indent="-457200"/>
            <a:r>
              <a:rPr lang="en-US" b="1" dirty="0">
                <a:solidFill>
                  <a:schemeClr val="bg1"/>
                </a:solidFill>
                <a:ea typeface="+mn-lt"/>
                <a:cs typeface="+mn-lt"/>
              </a:rPr>
              <a:t>No Server Management</a:t>
            </a:r>
            <a:r>
              <a:rPr lang="en-US" dirty="0">
                <a:solidFill>
                  <a:schemeClr val="bg1"/>
                </a:solidFill>
                <a:ea typeface="+mn-lt"/>
                <a:cs typeface="+mn-lt"/>
              </a:rPr>
              <a:t>: No need to handle server provisioning, maintenance, or scaling.</a:t>
            </a:r>
          </a:p>
          <a:p>
            <a:pPr marL="457200" indent="-457200"/>
            <a:r>
              <a:rPr lang="en-US" b="1" dirty="0">
                <a:solidFill>
                  <a:schemeClr val="bg1"/>
                </a:solidFill>
                <a:ea typeface="+mn-lt"/>
                <a:cs typeface="+mn-lt"/>
              </a:rPr>
              <a:t>Scalability</a:t>
            </a:r>
            <a:r>
              <a:rPr lang="en-US" dirty="0">
                <a:solidFill>
                  <a:schemeClr val="bg1"/>
                </a:solidFill>
                <a:ea typeface="+mn-lt"/>
                <a:cs typeface="+mn-lt"/>
              </a:rPr>
              <a:t>: Serverless architectures scale automatically with demand, ensuring applications remain responsive.</a:t>
            </a:r>
          </a:p>
          <a:p>
            <a:pPr marL="457200" indent="-457200"/>
            <a:r>
              <a:rPr lang="en-US" b="1" dirty="0">
                <a:solidFill>
                  <a:schemeClr val="bg1"/>
                </a:solidFill>
                <a:ea typeface="+mn-lt"/>
                <a:cs typeface="+mn-lt"/>
              </a:rPr>
              <a:t>Cost Efficiency</a:t>
            </a:r>
            <a:r>
              <a:rPr lang="en-US" dirty="0">
                <a:solidFill>
                  <a:schemeClr val="bg1"/>
                </a:solidFill>
                <a:ea typeface="+mn-lt"/>
                <a:cs typeface="+mn-lt"/>
              </a:rPr>
              <a:t>: Pay only for the actual execution time of functions, rather than for idle server time.</a:t>
            </a:r>
            <a:endParaRPr lang="en-US" dirty="0">
              <a:solidFill>
                <a:schemeClr val="bg1"/>
              </a:solidFill>
            </a:endParaRPr>
          </a:p>
          <a:p>
            <a:endParaRPr lang="en-US" dirty="0">
              <a:ea typeface="+mn-lt"/>
              <a:cs typeface="+mn-lt"/>
            </a:endParaRPr>
          </a:p>
          <a:p>
            <a:endParaRPr lang="en-US" dirty="0">
              <a:ea typeface="+mn-lt"/>
              <a:cs typeface="+mn-lt"/>
            </a:endParaRPr>
          </a:p>
        </p:txBody>
      </p:sp>
      <p:sp>
        <p:nvSpPr>
          <p:cNvPr id="2" name="Title 1">
            <a:extLst>
              <a:ext uri="{FF2B5EF4-FFF2-40B4-BE49-F238E27FC236}">
                <a16:creationId xmlns:a16="http://schemas.microsoft.com/office/drawing/2014/main" id="{09430A25-1247-3145-EF69-0D4AB174418A}"/>
              </a:ext>
            </a:extLst>
          </p:cNvPr>
          <p:cNvSpPr>
            <a:spLocks noGrp="1"/>
          </p:cNvSpPr>
          <p:nvPr>
            <p:ph type="title"/>
          </p:nvPr>
        </p:nvSpPr>
        <p:spPr/>
        <p:txBody>
          <a:bodyPr/>
          <a:lstStyle/>
          <a:p>
            <a:r>
              <a:rPr lang="en-US" b="1" dirty="0">
                <a:solidFill>
                  <a:schemeClr val="bg1"/>
                </a:solidFill>
              </a:rPr>
              <a:t>The Serverless Cloud </a:t>
            </a:r>
            <a:br>
              <a:rPr lang="en-US" b="1" dirty="0">
                <a:solidFill>
                  <a:schemeClr val="bg1"/>
                </a:solidFill>
              </a:rPr>
            </a:br>
            <a:r>
              <a:rPr lang="en-US" sz="3600" dirty="0">
                <a:solidFill>
                  <a:schemeClr val="bg1"/>
                </a:solidFill>
              </a:rPr>
              <a:t>Serverless Architecture</a:t>
            </a:r>
          </a:p>
        </p:txBody>
      </p:sp>
      <p:pic>
        <p:nvPicPr>
          <p:cNvPr id="11" name="Graphic 10" descr="Cloud outline">
            <a:extLst>
              <a:ext uri="{FF2B5EF4-FFF2-40B4-BE49-F238E27FC236}">
                <a16:creationId xmlns:a16="http://schemas.microsoft.com/office/drawing/2014/main" id="{BD6D7454-5B6D-2D6D-C929-2FB02488C5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1645" y="-207435"/>
            <a:ext cx="2441004" cy="2441004"/>
          </a:xfrm>
          <a:prstGeom prst="rect">
            <a:avLst/>
          </a:prstGeom>
        </p:spPr>
      </p:pic>
      <p:pic>
        <p:nvPicPr>
          <p:cNvPr id="7" name="Graphic 6" descr="Database with solid fill">
            <a:extLst>
              <a:ext uri="{FF2B5EF4-FFF2-40B4-BE49-F238E27FC236}">
                <a16:creationId xmlns:a16="http://schemas.microsoft.com/office/drawing/2014/main" id="{AF224AC6-48EE-B1CE-8BE4-00DEC97CB3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16519" y="640032"/>
            <a:ext cx="780669" cy="780669"/>
          </a:xfrm>
          <a:prstGeom prst="rect">
            <a:avLst/>
          </a:prstGeom>
        </p:spPr>
      </p:pic>
      <p:pic>
        <p:nvPicPr>
          <p:cNvPr id="5" name="Graphic 4" descr="Close outline">
            <a:extLst>
              <a:ext uri="{FF2B5EF4-FFF2-40B4-BE49-F238E27FC236}">
                <a16:creationId xmlns:a16="http://schemas.microsoft.com/office/drawing/2014/main" id="{8AF7B5B4-F766-816B-4911-977EC40DE0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9179" y="564176"/>
            <a:ext cx="963743" cy="963743"/>
          </a:xfrm>
          <a:prstGeom prst="rect">
            <a:avLst/>
          </a:prstGeom>
        </p:spPr>
      </p:pic>
      <p:pic>
        <p:nvPicPr>
          <p:cNvPr id="15" name="Picture 14">
            <a:extLst>
              <a:ext uri="{FF2B5EF4-FFF2-40B4-BE49-F238E27FC236}">
                <a16:creationId xmlns:a16="http://schemas.microsoft.com/office/drawing/2014/main" id="{F86AD2FB-3C78-0961-DD45-682DF60DE819}"/>
              </a:ext>
            </a:extLst>
          </p:cNvPr>
          <p:cNvPicPr>
            <a:picLocks noChangeAspect="1"/>
          </p:cNvPicPr>
          <p:nvPr/>
        </p:nvPicPr>
        <p:blipFill>
          <a:blip r:embed="rId11"/>
          <a:stretch>
            <a:fillRect/>
          </a:stretch>
        </p:blipFill>
        <p:spPr>
          <a:xfrm>
            <a:off x="8708893" y="507979"/>
            <a:ext cx="2732247" cy="1019940"/>
          </a:xfrm>
          <a:prstGeom prst="rect">
            <a:avLst/>
          </a:prstGeom>
        </p:spPr>
      </p:pic>
      <p:pic>
        <p:nvPicPr>
          <p:cNvPr id="18" name="Audio 17">
            <a:hlinkClick r:id="" action="ppaction://media"/>
            <a:extLst>
              <a:ext uri="{FF2B5EF4-FFF2-40B4-BE49-F238E27FC236}">
                <a16:creationId xmlns:a16="http://schemas.microsoft.com/office/drawing/2014/main" id="{C8431479-D549-EABE-A14E-4573F8AF44D8}"/>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9949034"/>
      </p:ext>
    </p:extLst>
  </p:cSld>
  <p:clrMapOvr>
    <a:masterClrMapping/>
  </p:clrMapOvr>
  <mc:AlternateContent xmlns:mc="http://schemas.openxmlformats.org/markup-compatibility/2006" xmlns:p14="http://schemas.microsoft.com/office/powerpoint/2010/main">
    <mc:Choice Requires="p14">
      <p:transition spd="med" p14:dur="700" advTm="33539">
        <p:fade/>
      </p:transition>
    </mc:Choice>
    <mc:Fallback xmlns="">
      <p:transition spd="med" advTm="335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2789-05B2-2B3D-B0A3-F8F047D4E422}"/>
              </a:ext>
            </a:extLst>
          </p:cNvPr>
          <p:cNvSpPr>
            <a:spLocks noGrp="1"/>
          </p:cNvSpPr>
          <p:nvPr>
            <p:ph type="title"/>
          </p:nvPr>
        </p:nvSpPr>
        <p:spPr/>
        <p:txBody>
          <a:bodyPr/>
          <a:lstStyle/>
          <a:p>
            <a:r>
              <a:rPr lang="en-US" b="1" dirty="0">
                <a:solidFill>
                  <a:schemeClr val="bg1"/>
                </a:solidFill>
              </a:rPr>
              <a:t>The Serverless Cloud</a:t>
            </a:r>
            <a:br>
              <a:rPr lang="en-US" b="1" dirty="0">
                <a:solidFill>
                  <a:schemeClr val="bg1"/>
                </a:solidFill>
              </a:rPr>
            </a:br>
            <a:r>
              <a:rPr lang="en-US" sz="3600" dirty="0">
                <a:solidFill>
                  <a:schemeClr val="bg1"/>
                </a:solidFill>
                <a:latin typeface="Aptos"/>
              </a:rPr>
              <a:t>What is S3 Storage?</a:t>
            </a:r>
            <a:endParaRPr lang="en-US" sz="3600" dirty="0">
              <a:solidFill>
                <a:schemeClr val="bg1"/>
              </a:solidFill>
            </a:endParaRPr>
          </a:p>
        </p:txBody>
      </p:sp>
      <p:sp>
        <p:nvSpPr>
          <p:cNvPr id="3" name="Content Placeholder 2">
            <a:extLst>
              <a:ext uri="{FF2B5EF4-FFF2-40B4-BE49-F238E27FC236}">
                <a16:creationId xmlns:a16="http://schemas.microsoft.com/office/drawing/2014/main" id="{E841A7C2-C36C-D52B-B678-05598352E75B}"/>
              </a:ext>
            </a:extLst>
          </p:cNvPr>
          <p:cNvSpPr>
            <a:spLocks noGrp="1"/>
          </p:cNvSpPr>
          <p:nvPr>
            <p:ph idx="1"/>
          </p:nvPr>
        </p:nvSpPr>
        <p:spPr>
          <a:xfrm>
            <a:off x="838201" y="1786715"/>
            <a:ext cx="7740762" cy="4351338"/>
          </a:xfrm>
        </p:spPr>
        <p:txBody>
          <a:bodyPr vert="horz" lIns="91440" tIns="45720" rIns="91440" bIns="45720" rtlCol="0" anchor="t">
            <a:normAutofit/>
          </a:bodyPr>
          <a:lstStyle/>
          <a:p>
            <a:pPr marL="0" indent="0">
              <a:buNone/>
            </a:pPr>
            <a:r>
              <a:rPr lang="en-US" b="1" dirty="0">
                <a:solidFill>
                  <a:schemeClr val="bg1"/>
                </a:solidFill>
                <a:ea typeface="+mn-lt"/>
                <a:cs typeface="+mn-lt"/>
              </a:rPr>
              <a:t>Definition</a:t>
            </a:r>
            <a:r>
              <a:rPr lang="en-US" dirty="0">
                <a:solidFill>
                  <a:schemeClr val="bg1"/>
                </a:solidFill>
                <a:ea typeface="+mn-lt"/>
                <a:cs typeface="+mn-lt"/>
              </a:rPr>
              <a:t>: S3 (Simple Storage Service) is an AWS service that provides scalable, secure storage in the cloud.</a:t>
            </a:r>
            <a:endParaRPr lang="en-US" dirty="0">
              <a:solidFill>
                <a:schemeClr val="bg1"/>
              </a:solidFill>
            </a:endParaRPr>
          </a:p>
          <a:p>
            <a:pPr marL="0" indent="0">
              <a:buNone/>
            </a:pPr>
            <a:r>
              <a:rPr lang="en-US" b="1" dirty="0">
                <a:solidFill>
                  <a:schemeClr val="bg1"/>
                </a:solidFill>
                <a:ea typeface="+mn-lt"/>
                <a:cs typeface="+mn-lt"/>
              </a:rPr>
              <a:t>Comparison to Local Storage</a:t>
            </a:r>
            <a:r>
              <a:rPr lang="en-US" dirty="0">
                <a:solidFill>
                  <a:schemeClr val="bg1"/>
                </a:solidFill>
                <a:ea typeface="+mn-lt"/>
                <a:cs typeface="+mn-lt"/>
              </a:rPr>
              <a:t>:</a:t>
            </a:r>
          </a:p>
          <a:p>
            <a:pPr marL="457200" indent="-457200"/>
            <a:r>
              <a:rPr lang="en-US" b="1" dirty="0">
                <a:solidFill>
                  <a:schemeClr val="bg1"/>
                </a:solidFill>
                <a:ea typeface="+mn-lt"/>
                <a:cs typeface="+mn-lt"/>
              </a:rPr>
              <a:t>Availability</a:t>
            </a:r>
            <a:r>
              <a:rPr lang="en-US" dirty="0">
                <a:solidFill>
                  <a:schemeClr val="bg1"/>
                </a:solidFill>
                <a:ea typeface="+mn-lt"/>
                <a:cs typeface="+mn-lt"/>
              </a:rPr>
              <a:t>: S3 storage is accessible over the internet, unlike traditional local storage.</a:t>
            </a:r>
          </a:p>
          <a:p>
            <a:pPr marL="457200" indent="-457200"/>
            <a:r>
              <a:rPr lang="en-US" b="1" dirty="0">
                <a:solidFill>
                  <a:schemeClr val="bg1"/>
                </a:solidFill>
                <a:ea typeface="+mn-lt"/>
                <a:cs typeface="+mn-lt"/>
              </a:rPr>
              <a:t>Scalability</a:t>
            </a:r>
            <a:r>
              <a:rPr lang="en-US" dirty="0">
                <a:solidFill>
                  <a:schemeClr val="bg1"/>
                </a:solidFill>
                <a:ea typeface="+mn-lt"/>
                <a:cs typeface="+mn-lt"/>
              </a:rPr>
              <a:t>: Offers unlimited storage capacity, expanding as needed without user intervention.</a:t>
            </a:r>
            <a:endParaRPr lang="en-US" dirty="0">
              <a:solidFill>
                <a:schemeClr val="bg1"/>
              </a:solidFill>
            </a:endParaRPr>
          </a:p>
          <a:p>
            <a:endParaRPr lang="en-US" dirty="0">
              <a:solidFill>
                <a:schemeClr val="bg1"/>
              </a:solidFill>
            </a:endParaRPr>
          </a:p>
        </p:txBody>
      </p:sp>
      <p:pic>
        <p:nvPicPr>
          <p:cNvPr id="2050" name="Picture 2" descr="Amazon S3: Your Cloud Storage Powerhouse.">
            <a:extLst>
              <a:ext uri="{FF2B5EF4-FFF2-40B4-BE49-F238E27FC236}">
                <a16:creationId xmlns:a16="http://schemas.microsoft.com/office/drawing/2014/main" id="{6F584A67-20F6-8BF7-94BE-2C979B3DB0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321" r="15352" b="7163"/>
          <a:stretch/>
        </p:blipFill>
        <p:spPr bwMode="auto">
          <a:xfrm>
            <a:off x="9086422" y="894946"/>
            <a:ext cx="2470038" cy="21497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345EE653-1C98-6FE0-C803-0EE4A342215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88047492"/>
      </p:ext>
    </p:extLst>
  </p:cSld>
  <p:clrMapOvr>
    <a:masterClrMapping/>
  </p:clrMapOvr>
  <mc:AlternateContent xmlns:mc="http://schemas.openxmlformats.org/markup-compatibility/2006" xmlns:p14="http://schemas.microsoft.com/office/powerpoint/2010/main">
    <mc:Choice Requires="p14">
      <p:transition spd="med" p14:dur="700" advTm="35964">
        <p:fade/>
      </p:transition>
    </mc:Choice>
    <mc:Fallback xmlns="">
      <p:transition spd="med" advTm="359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a:extLst>
            <a:ext uri="{FF2B5EF4-FFF2-40B4-BE49-F238E27FC236}">
              <a16:creationId xmlns:a16="http://schemas.microsoft.com/office/drawing/2014/main" id="{1BAC7129-B94F-9F84-9299-97215A24D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55C177-3C93-59FF-556C-FF6DDAE18C10}"/>
              </a:ext>
            </a:extLst>
          </p:cNvPr>
          <p:cNvSpPr>
            <a:spLocks noGrp="1"/>
          </p:cNvSpPr>
          <p:nvPr>
            <p:ph type="title"/>
          </p:nvPr>
        </p:nvSpPr>
        <p:spPr/>
        <p:txBody>
          <a:bodyPr/>
          <a:lstStyle/>
          <a:p>
            <a:r>
              <a:rPr lang="en-US" b="1" dirty="0">
                <a:solidFill>
                  <a:schemeClr val="bg1"/>
                </a:solidFill>
              </a:rPr>
              <a:t>The Serverless Cloud</a:t>
            </a:r>
            <a:br>
              <a:rPr lang="en-US" b="1" dirty="0">
                <a:solidFill>
                  <a:schemeClr val="bg1"/>
                </a:solidFill>
              </a:rPr>
            </a:br>
            <a:r>
              <a:rPr lang="en-US" sz="3600" dirty="0">
                <a:solidFill>
                  <a:schemeClr val="bg1"/>
                </a:solidFill>
                <a:latin typeface="Aptos"/>
              </a:rPr>
              <a:t>What is S3 Storage?</a:t>
            </a:r>
            <a:endParaRPr lang="en-US" sz="3600" dirty="0">
              <a:solidFill>
                <a:schemeClr val="bg1"/>
              </a:solidFill>
            </a:endParaRPr>
          </a:p>
        </p:txBody>
      </p:sp>
      <p:pic>
        <p:nvPicPr>
          <p:cNvPr id="4" name="Picture 3" descr="(Alles, 2024)">
            <a:extLst>
              <a:ext uri="{FF2B5EF4-FFF2-40B4-BE49-F238E27FC236}">
                <a16:creationId xmlns:a16="http://schemas.microsoft.com/office/drawing/2014/main" id="{67E30345-0131-0A2C-D66F-AC182E85D79D}"/>
              </a:ext>
            </a:extLst>
          </p:cNvPr>
          <p:cNvPicPr>
            <a:picLocks noChangeAspect="1"/>
          </p:cNvPicPr>
          <p:nvPr/>
        </p:nvPicPr>
        <p:blipFill>
          <a:blip r:embed="rId5"/>
          <a:stretch>
            <a:fillRect/>
          </a:stretch>
        </p:blipFill>
        <p:spPr>
          <a:xfrm>
            <a:off x="838200" y="1912397"/>
            <a:ext cx="10477500" cy="4200525"/>
          </a:xfrm>
          <a:prstGeom prst="rect">
            <a:avLst/>
          </a:prstGeom>
        </p:spPr>
      </p:pic>
      <p:pic>
        <p:nvPicPr>
          <p:cNvPr id="8" name="Audio 7">
            <a:hlinkClick r:id="" action="ppaction://media"/>
            <a:extLst>
              <a:ext uri="{FF2B5EF4-FFF2-40B4-BE49-F238E27FC236}">
                <a16:creationId xmlns:a16="http://schemas.microsoft.com/office/drawing/2014/main" id="{D7EC05E5-49CA-86CA-AC2C-79F016D68D0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3653291"/>
      </p:ext>
    </p:extLst>
  </p:cSld>
  <p:clrMapOvr>
    <a:masterClrMapping/>
  </p:clrMapOvr>
  <mc:AlternateContent xmlns:mc="http://schemas.openxmlformats.org/markup-compatibility/2006" xmlns:p14="http://schemas.microsoft.com/office/powerpoint/2010/main">
    <mc:Choice Requires="p14">
      <p:transition spd="med" p14:dur="700" advTm="55364">
        <p:fade/>
      </p:transition>
    </mc:Choice>
    <mc:Fallback xmlns="">
      <p:transition spd="med" advTm="553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52AE2-CC45-037D-B198-B814C715AD59}"/>
              </a:ext>
            </a:extLst>
          </p:cNvPr>
          <p:cNvSpPr>
            <a:spLocks noGrp="1"/>
          </p:cNvSpPr>
          <p:nvPr>
            <p:ph type="title"/>
          </p:nvPr>
        </p:nvSpPr>
        <p:spPr/>
        <p:txBody>
          <a:bodyPr/>
          <a:lstStyle/>
          <a:p>
            <a:r>
              <a:rPr lang="en-US" b="1" dirty="0">
                <a:solidFill>
                  <a:schemeClr val="bg1"/>
                </a:solidFill>
              </a:rPr>
              <a:t>The Serverless Cloud</a:t>
            </a:r>
            <a:br>
              <a:rPr lang="en-US" b="1" dirty="0">
                <a:solidFill>
                  <a:schemeClr val="bg1"/>
                </a:solidFill>
              </a:rPr>
            </a:br>
            <a:r>
              <a:rPr lang="en-US" sz="3600" dirty="0">
                <a:solidFill>
                  <a:schemeClr val="bg1"/>
                </a:solidFill>
              </a:rPr>
              <a:t>API &amp; Lambda</a:t>
            </a:r>
          </a:p>
        </p:txBody>
      </p:sp>
      <p:sp>
        <p:nvSpPr>
          <p:cNvPr id="3" name="Content Placeholder 2">
            <a:extLst>
              <a:ext uri="{FF2B5EF4-FFF2-40B4-BE49-F238E27FC236}">
                <a16:creationId xmlns:a16="http://schemas.microsoft.com/office/drawing/2014/main" id="{F11AF747-E557-1373-AF61-55C21592B798}"/>
              </a:ext>
            </a:extLst>
          </p:cNvPr>
          <p:cNvSpPr>
            <a:spLocks noGrp="1"/>
          </p:cNvSpPr>
          <p:nvPr>
            <p:ph sz="half" idx="1"/>
          </p:nvPr>
        </p:nvSpPr>
        <p:spPr>
          <a:xfrm>
            <a:off x="945728" y="1825625"/>
            <a:ext cx="5844540" cy="4351338"/>
          </a:xfrm>
        </p:spPr>
        <p:txBody>
          <a:bodyPr vert="horz" lIns="91440" tIns="45720" rIns="91440" bIns="45720" rtlCol="0" anchor="t">
            <a:normAutofit/>
          </a:bodyPr>
          <a:lstStyle/>
          <a:p>
            <a:pPr marL="0" indent="0">
              <a:buNone/>
            </a:pPr>
            <a:r>
              <a:rPr lang="en-US" b="1" dirty="0">
                <a:solidFill>
                  <a:schemeClr val="bg1"/>
                </a:solidFill>
              </a:rPr>
              <a:t>Advantages of Serverless API:</a:t>
            </a:r>
            <a:endParaRPr lang="en-US" dirty="0">
              <a:solidFill>
                <a:schemeClr val="bg1"/>
              </a:solidFill>
            </a:endParaRPr>
          </a:p>
          <a:p>
            <a:r>
              <a:rPr lang="en-US" b="1" dirty="0">
                <a:solidFill>
                  <a:schemeClr val="bg1"/>
                </a:solidFill>
              </a:rPr>
              <a:t>No Infrastructure Management</a:t>
            </a:r>
            <a:r>
              <a:rPr lang="en-US" dirty="0">
                <a:solidFill>
                  <a:schemeClr val="bg1"/>
                </a:solidFill>
              </a:rPr>
              <a:t>: APIs operate without dedicated servers, managed entirely by AWS.</a:t>
            </a:r>
          </a:p>
          <a:p>
            <a:r>
              <a:rPr lang="en-US" b="1" dirty="0">
                <a:solidFill>
                  <a:schemeClr val="bg1"/>
                </a:solidFill>
              </a:rPr>
              <a:t>On-Demand Scaling</a:t>
            </a:r>
            <a:r>
              <a:rPr lang="en-US" dirty="0">
                <a:solidFill>
                  <a:schemeClr val="bg1"/>
                </a:solidFill>
              </a:rPr>
              <a:t>: Serverless APIs scale automatically with usage, ensuring efficient resource allocation</a:t>
            </a:r>
          </a:p>
          <a:p>
            <a:r>
              <a:rPr lang="en-US" b="1" dirty="0">
                <a:solidFill>
                  <a:schemeClr val="bg1"/>
                </a:solidFill>
              </a:rPr>
              <a:t>Cost Savings</a:t>
            </a:r>
            <a:r>
              <a:rPr lang="en-US" dirty="0">
                <a:solidFill>
                  <a:schemeClr val="bg1"/>
                </a:solidFill>
              </a:rPr>
              <a:t>: Only pay for actual API calls, avoiding idle server costs.</a:t>
            </a:r>
          </a:p>
        </p:txBody>
      </p:sp>
      <p:sp>
        <p:nvSpPr>
          <p:cNvPr id="4" name="Content Placeholder 2">
            <a:extLst>
              <a:ext uri="{FF2B5EF4-FFF2-40B4-BE49-F238E27FC236}">
                <a16:creationId xmlns:a16="http://schemas.microsoft.com/office/drawing/2014/main" id="{94884245-3147-5FB2-13DF-67F08AED38B9}"/>
              </a:ext>
            </a:extLst>
          </p:cNvPr>
          <p:cNvSpPr txBox="1">
            <a:spLocks/>
          </p:cNvSpPr>
          <p:nvPr/>
        </p:nvSpPr>
        <p:spPr>
          <a:xfrm>
            <a:off x="6908800" y="1812511"/>
            <a:ext cx="4938643"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rPr>
              <a:t>API calls used in question/answers database project:</a:t>
            </a:r>
          </a:p>
          <a:p>
            <a:r>
              <a:rPr lang="en-US" dirty="0">
                <a:solidFill>
                  <a:schemeClr val="bg1"/>
                </a:solidFill>
              </a:rPr>
              <a:t>GET</a:t>
            </a:r>
          </a:p>
          <a:p>
            <a:r>
              <a:rPr lang="en-US" dirty="0">
                <a:solidFill>
                  <a:schemeClr val="bg1"/>
                </a:solidFill>
              </a:rPr>
              <a:t>POST</a:t>
            </a:r>
          </a:p>
          <a:p>
            <a:r>
              <a:rPr lang="en-US" dirty="0">
                <a:solidFill>
                  <a:schemeClr val="bg1"/>
                </a:solidFill>
              </a:rPr>
              <a:t>DELETE</a:t>
            </a:r>
          </a:p>
          <a:p>
            <a:r>
              <a:rPr lang="en-US" dirty="0">
                <a:solidFill>
                  <a:schemeClr val="bg1"/>
                </a:solidFill>
              </a:rPr>
              <a:t>PUT</a:t>
            </a:r>
          </a:p>
          <a:p>
            <a:r>
              <a:rPr lang="en-US" dirty="0">
                <a:solidFill>
                  <a:schemeClr val="bg1"/>
                </a:solidFill>
              </a:rPr>
              <a:t>Used on endpoints like /Questions and /Answers</a:t>
            </a:r>
          </a:p>
        </p:txBody>
      </p:sp>
      <p:pic>
        <p:nvPicPr>
          <p:cNvPr id="6" name="Audio 5">
            <a:hlinkClick r:id="" action="ppaction://media"/>
            <a:extLst>
              <a:ext uri="{FF2B5EF4-FFF2-40B4-BE49-F238E27FC236}">
                <a16:creationId xmlns:a16="http://schemas.microsoft.com/office/drawing/2014/main" id="{2266386E-9C4C-4808-13A0-01C76EE4469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42455214"/>
      </p:ext>
    </p:extLst>
  </p:cSld>
  <p:clrMapOvr>
    <a:masterClrMapping/>
  </p:clrMapOvr>
  <mc:AlternateContent xmlns:mc="http://schemas.openxmlformats.org/markup-compatibility/2006" xmlns:p14="http://schemas.microsoft.com/office/powerpoint/2010/main">
    <mc:Choice Requires="p14">
      <p:transition spd="med" p14:dur="700" advTm="42329">
        <p:fade/>
      </p:transition>
    </mc:Choice>
    <mc:Fallback xmlns="">
      <p:transition spd="med" advTm="423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2946</TotalTime>
  <Words>2579</Words>
  <Application>Microsoft Office PowerPoint</Application>
  <PresentationFormat>Widescreen</PresentationFormat>
  <Paragraphs>162</Paragraphs>
  <Slides>18</Slides>
  <Notes>17</Notes>
  <HiddenSlides>0</HiddenSlides>
  <MMClips>18</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Aptos</vt:lpstr>
      <vt:lpstr>Aptos Display</vt:lpstr>
      <vt:lpstr>Arial</vt:lpstr>
      <vt:lpstr>Calibri</vt:lpstr>
      <vt:lpstr>Consolas</vt:lpstr>
      <vt:lpstr>Office Theme</vt:lpstr>
      <vt:lpstr>Office Theme</vt:lpstr>
      <vt:lpstr>Cloud Development with AWS and Docker Compose</vt:lpstr>
      <vt:lpstr>Introduction</vt:lpstr>
      <vt:lpstr>Containerization</vt:lpstr>
      <vt:lpstr>Orchestration</vt:lpstr>
      <vt:lpstr>YAML Example Files</vt:lpstr>
      <vt:lpstr>The Serverless Cloud  Serverless Architecture</vt:lpstr>
      <vt:lpstr>The Serverless Cloud What is S3 Storage?</vt:lpstr>
      <vt:lpstr>The Serverless Cloud What is S3 Storage?</vt:lpstr>
      <vt:lpstr>The Serverless Cloud API &amp; Lambda</vt:lpstr>
      <vt:lpstr>The Serverless Cloud API &amp; Lambda</vt:lpstr>
      <vt:lpstr>The Serverless Cloud API &amp; Lambda</vt:lpstr>
      <vt:lpstr>The Serverless Cloud Database</vt:lpstr>
      <vt:lpstr>The Serverless Cloud Database</vt:lpstr>
      <vt:lpstr>The Serverless Cloud Example Function Code Snippet for TableScan</vt:lpstr>
      <vt:lpstr>Cloud Based Development Principles</vt:lpstr>
      <vt:lpstr>Securing Your Cloud Application</vt:lpstr>
      <vt:lpstr>Conclusion</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Johnathan Phillips</dc:creator>
  <cp:lastModifiedBy>Johnathan Phillips</cp:lastModifiedBy>
  <cp:revision>830</cp:revision>
  <dcterms:created xsi:type="dcterms:W3CDTF">2024-10-25T13:10:12Z</dcterms:created>
  <dcterms:modified xsi:type="dcterms:W3CDTF">2024-10-28T01:33:14Z</dcterms:modified>
</cp:coreProperties>
</file>